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48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b="1" dirty="0">
                <a:solidFill>
                  <a:srgbClr val="01588E"/>
                </a:solidFill>
                <a:sym typeface="Calibri"/>
              </a:rPr>
              <a:t>Edison’s “Share Of Ear” Q4 2022: AM/FM Radio Dominates Ad-Supported Time Spent And </a:t>
            </a:r>
            <a:r>
              <a:rPr lang="en-US" sz="2000" b="1" dirty="0">
                <a:solidFill>
                  <a:srgbClr val="01588E"/>
                </a:solidFill>
              </a:rPr>
              <a:t>Streaming Is Now 20% Of AM/FM Radio Listening</a:t>
            </a:r>
            <a:endParaRPr lang="en-US" sz="2000" b="1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2917662" y="1247210"/>
            <a:ext cx="3120590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In the car, AM/FM radio rules ad-supported audio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80045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5987266" y="2615510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7" y="6385583"/>
            <a:ext cx="6753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Edison Research, "Share of Ear,” Q1-Q4 2022. Persons 18+; SiriusXM: Ad-Supported: Spoken Word. Ad-Free: Music. Middle: Edison Research, "Share of Ear,” Q1-Q4 2022. Persons 18+, in the car; SiriusXM: Ad-supported: Spoken Word. Ad-free: Music; Percentages may not add up to 100 due to rounding. Right: Edison Research, "Share of Ear,” Q4 2017-Q4 2022; Persons 25-54.</a:t>
            </a:r>
          </a:p>
        </p:txBody>
      </p:sp>
      <p:sp>
        <p:nvSpPr>
          <p:cNvPr id="22" name="Shape 100"/>
          <p:cNvSpPr/>
          <p:nvPr/>
        </p:nvSpPr>
        <p:spPr>
          <a:xfrm>
            <a:off x="24097" y="1247210"/>
            <a:ext cx="2824001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AM/FM radio dominates</a:t>
            </a:r>
            <a:br>
              <a:rPr lang="en-US" sz="1500" b="1" dirty="0">
                <a:solidFill>
                  <a:srgbClr val="2DA5D7"/>
                </a:solidFill>
              </a:rPr>
            </a:br>
            <a:r>
              <a:rPr lang="en-US" sz="1500" b="1" dirty="0">
                <a:solidFill>
                  <a:srgbClr val="2DA5D7"/>
                </a:solidFill>
              </a:rPr>
              <a:t>ad-supported audio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21AD4-2655-B9A2-3962-4515105BF4DA}"/>
              </a:ext>
            </a:extLst>
          </p:cNvPr>
          <p:cNvSpPr txBox="1"/>
          <p:nvPr/>
        </p:nvSpPr>
        <p:spPr>
          <a:xfrm>
            <a:off x="273102" y="1982019"/>
            <a:ext cx="231586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of ad-supported audio time spent among persons 18+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E12C2-0DEB-C63C-8A85-177F25711B19}"/>
              </a:ext>
            </a:extLst>
          </p:cNvPr>
          <p:cNvSpPr txBox="1"/>
          <p:nvPr/>
        </p:nvSpPr>
        <p:spPr>
          <a:xfrm>
            <a:off x="3135856" y="1993336"/>
            <a:ext cx="2684202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AM/FM radio’s share of ad-supported audio in the car among persons 18+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04F5AB41-F46B-2583-4999-168E17B3C332}"/>
              </a:ext>
            </a:extLst>
          </p:cNvPr>
          <p:cNvSpPr/>
          <p:nvPr/>
        </p:nvSpPr>
        <p:spPr>
          <a:xfrm>
            <a:off x="5801568" y="1016378"/>
            <a:ext cx="3322785" cy="101565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Streaming surges as a percentage of total AM/FM radio listening; 20% of 25-54 listening occurs via streaming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36417-5B09-C811-046A-71505012D547}"/>
              </a:ext>
            </a:extLst>
          </p:cNvPr>
          <p:cNvSpPr txBox="1"/>
          <p:nvPr/>
        </p:nvSpPr>
        <p:spPr>
          <a:xfrm>
            <a:off x="6197325" y="2114680"/>
            <a:ext cx="268420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of audio time spent between over-the-air AM/FM radio listening and digital streaming AM/FM radio listening, persons 25-54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928569-5611-40BA-8C29-1257DE98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2" y="2615510"/>
            <a:ext cx="8693649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f66c9f24-4844-4d15-b9ba-64c15d203fe1"/>
    <ds:schemaRef ds:uri="http://purl.org/dc/terms/"/>
    <ds:schemaRef ds:uri="6e074747-d357-474c-8ab5-9b9387a359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14323</TotalTime>
  <Words>209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562</cp:revision>
  <cp:lastPrinted>2022-05-10T16:13:47Z</cp:lastPrinted>
  <dcterms:modified xsi:type="dcterms:W3CDTF">2023-03-22T15:25:49Z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