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469" r:id="rId5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1pPr>
    <a:lvl2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2pPr>
    <a:lvl3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3pPr>
    <a:lvl4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4pPr>
    <a:lvl5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5pPr>
    <a:lvl6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6pPr>
    <a:lvl7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7pPr>
    <a:lvl8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8pPr>
    <a:lvl9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287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oshana Shapiro" initials="SS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463"/>
    <a:srgbClr val="01588E"/>
    <a:srgbClr val="2DA5D7"/>
    <a:srgbClr val="FFFFFF"/>
    <a:srgbClr val="0770B1"/>
    <a:srgbClr val="1F8EC5"/>
    <a:srgbClr val="000000"/>
    <a:srgbClr val="929191"/>
    <a:srgbClr val="666666"/>
    <a:srgbClr val="004C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BD1DF"/>
          </a:solidFill>
        </a:fill>
      </a:tcStyle>
    </a:wholeTbl>
    <a:band2H>
      <a:tcTxStyle/>
      <a:tcStyle>
        <a:tcBdr/>
        <a:fill>
          <a:solidFill>
            <a:srgbClr val="E7EA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DD6"/>
          </a:solidFill>
        </a:fill>
      </a:tcStyle>
    </a:wholeTbl>
    <a:band2H>
      <a:tcTxStyle/>
      <a:tcStyle>
        <a:tcBdr/>
        <a:fill>
          <a:solidFill>
            <a:srgbClr val="E6E7EC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4E4E4"/>
          </a:solidFill>
        </a:fill>
      </a:tcStyle>
    </a:wholeTbl>
    <a:band2H>
      <a:tcTxStyle/>
      <a:tcStyle>
        <a:tcBdr/>
        <a:fill>
          <a:solidFill>
            <a:srgbClr val="F2F2F2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29" autoAdjust="0"/>
    <p:restoredTop sz="94211" autoAdjust="0"/>
  </p:normalViewPr>
  <p:slideViewPr>
    <p:cSldViewPr snapToGrid="0" snapToObjects="1">
      <p:cViewPr varScale="1">
        <p:scale>
          <a:sx n="63" d="100"/>
          <a:sy n="63" d="100"/>
        </p:scale>
        <p:origin x="1332" y="64"/>
      </p:cViewPr>
      <p:guideLst>
        <p:guide orient="horz"/>
        <p:guide pos="287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680"/>
    </p:cViewPr>
  </p:sorterViewPr>
  <p:notesViewPr>
    <p:cSldViewPr snapToGrid="0" snapToObjects="1">
      <p:cViewPr varScale="1">
        <p:scale>
          <a:sx n="114" d="100"/>
          <a:sy n="114" d="100"/>
        </p:scale>
        <p:origin x="-5336" y="-10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2098" cy="456595"/>
          </a:xfrm>
          <a:prstGeom prst="rect">
            <a:avLst/>
          </a:prstGeom>
        </p:spPr>
        <p:txBody>
          <a:bodyPr vert="horz" lIns="86493" tIns="43247" rIns="86493" bIns="43247" rtlCol="0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414" y="1"/>
            <a:ext cx="2972098" cy="456595"/>
          </a:xfrm>
          <a:prstGeom prst="rect">
            <a:avLst/>
          </a:prstGeom>
        </p:spPr>
        <p:txBody>
          <a:bodyPr vert="horz" lIns="86493" tIns="43247" rIns="86493" bIns="43247" rtlCol="0"/>
          <a:lstStyle>
            <a:lvl1pPr algn="r">
              <a:defRPr sz="1100"/>
            </a:lvl1pPr>
          </a:lstStyle>
          <a:p>
            <a:fld id="{661F8516-2899-B645-A02E-84909ADB0A76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894"/>
            <a:ext cx="2972098" cy="456595"/>
          </a:xfrm>
          <a:prstGeom prst="rect">
            <a:avLst/>
          </a:prstGeom>
        </p:spPr>
        <p:txBody>
          <a:bodyPr vert="horz" lIns="86493" tIns="43247" rIns="86493" bIns="43247" rtlCol="0" anchor="b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414" y="8685894"/>
            <a:ext cx="2972098" cy="456595"/>
          </a:xfrm>
          <a:prstGeom prst="rect">
            <a:avLst/>
          </a:prstGeom>
        </p:spPr>
        <p:txBody>
          <a:bodyPr vert="horz" lIns="86493" tIns="43247" rIns="86493" bIns="43247" rtlCol="0" anchor="b"/>
          <a:lstStyle>
            <a:lvl1pPr algn="r">
              <a:defRPr sz="1100"/>
            </a:lvl1pPr>
          </a:lstStyle>
          <a:p>
            <a:fld id="{E0A25E00-2D9F-B043-A07D-560D63B3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0497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 noRot="1" noChangeAspec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prstGeom prst="rect">
            <a:avLst/>
          </a:prstGeom>
        </p:spPr>
        <p:txBody>
          <a:bodyPr lIns="91418" tIns="45710" rIns="91418" bIns="45710"/>
          <a:lstStyle/>
          <a:p>
            <a:endParaRPr/>
          </a:p>
        </p:txBody>
      </p:sp>
      <p:sp>
        <p:nvSpPr>
          <p:cNvPr id="95" name="Shape 9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lIns="91418" tIns="45710" rIns="91418" bIns="4571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41518074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1200">
        <a:latin typeface="+mn-lt"/>
        <a:ea typeface="+mn-ea"/>
        <a:cs typeface="+mn-cs"/>
        <a:sym typeface="Calibri"/>
      </a:defRPr>
    </a:lvl1pPr>
    <a:lvl2pPr indent="228600" defTabSz="457200" latinLnBrk="0">
      <a:defRPr sz="1200">
        <a:latin typeface="+mn-lt"/>
        <a:ea typeface="+mn-ea"/>
        <a:cs typeface="+mn-cs"/>
        <a:sym typeface="Calibri"/>
      </a:defRPr>
    </a:lvl2pPr>
    <a:lvl3pPr indent="457200" defTabSz="457200" latinLnBrk="0">
      <a:defRPr sz="1200">
        <a:latin typeface="+mn-lt"/>
        <a:ea typeface="+mn-ea"/>
        <a:cs typeface="+mn-cs"/>
        <a:sym typeface="Calibri"/>
      </a:defRPr>
    </a:lvl3pPr>
    <a:lvl4pPr indent="685800" defTabSz="457200" latinLnBrk="0">
      <a:defRPr sz="1200">
        <a:latin typeface="+mn-lt"/>
        <a:ea typeface="+mn-ea"/>
        <a:cs typeface="+mn-cs"/>
        <a:sym typeface="Calibri"/>
      </a:defRPr>
    </a:lvl4pPr>
    <a:lvl5pPr indent="914400" defTabSz="457200" latinLnBrk="0">
      <a:defRPr sz="1200">
        <a:latin typeface="+mn-lt"/>
        <a:ea typeface="+mn-ea"/>
        <a:cs typeface="+mn-cs"/>
        <a:sym typeface="Calibri"/>
      </a:defRPr>
    </a:lvl5pPr>
    <a:lvl6pPr indent="1143000" defTabSz="457200" latinLnBrk="0">
      <a:defRPr sz="1200">
        <a:latin typeface="+mn-lt"/>
        <a:ea typeface="+mn-ea"/>
        <a:cs typeface="+mn-cs"/>
        <a:sym typeface="Calibri"/>
      </a:defRPr>
    </a:lvl6pPr>
    <a:lvl7pPr indent="1371600" defTabSz="457200" latinLnBrk="0">
      <a:defRPr sz="1200">
        <a:latin typeface="+mn-lt"/>
        <a:ea typeface="+mn-ea"/>
        <a:cs typeface="+mn-cs"/>
        <a:sym typeface="Calibri"/>
      </a:defRPr>
    </a:lvl7pPr>
    <a:lvl8pPr indent="1600200" defTabSz="457200" latinLnBrk="0">
      <a:defRPr sz="1200">
        <a:latin typeface="+mn-lt"/>
        <a:ea typeface="+mn-ea"/>
        <a:cs typeface="+mn-cs"/>
        <a:sym typeface="Calibri"/>
      </a:defRPr>
    </a:lvl8pPr>
    <a:lvl9pPr indent="1828800" defTabSz="4572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962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-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verImage_10x75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 descr="Cumulus_Curve2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7536" y="-1"/>
            <a:ext cx="6125608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426513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White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umulus-WhiteBKG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741"/>
          <a:stretch/>
        </p:blipFill>
        <p:spPr>
          <a:xfrm>
            <a:off x="1" y="5537200"/>
            <a:ext cx="9135879" cy="1320800"/>
          </a:xfrm>
          <a:prstGeom prst="rect">
            <a:avLst/>
          </a:prstGeom>
        </p:spPr>
      </p:pic>
      <p:cxnSp>
        <p:nvCxnSpPr>
          <p:cNvPr id="5" name="Straight Connector 4"/>
          <p:cNvCxnSpPr/>
          <p:nvPr userDrawn="1"/>
        </p:nvCxnSpPr>
        <p:spPr>
          <a:xfrm>
            <a:off x="-1588" y="1231900"/>
            <a:ext cx="9145588" cy="0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3" name="Content Placeholder 2"/>
          <p:cNvSpPr>
            <a:spLocks noGrp="1"/>
          </p:cNvSpPr>
          <p:nvPr>
            <p:ph sz="quarter" idx="10"/>
          </p:nvPr>
        </p:nvSpPr>
        <p:spPr>
          <a:xfrm>
            <a:off x="377826" y="1422400"/>
            <a:ext cx="8423275" cy="4639733"/>
          </a:xfrm>
        </p:spPr>
        <p:txBody>
          <a:bodyPr vert="horz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Shape 13"/>
          <p:cNvSpPr txBox="1">
            <a:spLocks/>
          </p:cNvSpPr>
          <p:nvPr userDrawn="1"/>
        </p:nvSpPr>
        <p:spPr>
          <a:xfrm>
            <a:off x="8718022" y="6441999"/>
            <a:ext cx="425978" cy="261606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-1588" y="1231900"/>
            <a:ext cx="9145588" cy="0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1" name="Shape 2"/>
          <p:cNvSpPr>
            <a:spLocks noGrp="1"/>
          </p:cNvSpPr>
          <p:nvPr>
            <p:ph type="title"/>
          </p:nvPr>
        </p:nvSpPr>
        <p:spPr>
          <a:xfrm>
            <a:off x="407988" y="274639"/>
            <a:ext cx="8443912" cy="792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normAutofit/>
          </a:bodyPr>
          <a:lstStyle>
            <a:lvl1pPr>
              <a:defRPr sz="3200"/>
            </a:lvl1pPr>
          </a:lstStyle>
          <a:p>
            <a:r>
              <a:rPr dirty="0"/>
              <a:t>Title Text</a:t>
            </a:r>
          </a:p>
        </p:txBody>
      </p:sp>
      <p:pic>
        <p:nvPicPr>
          <p:cNvPr id="12" name="Picture 11" descr="CRSG_DCM-Horizontal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083" y="6448720"/>
            <a:ext cx="959990" cy="321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319495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Blue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5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0" r="12521"/>
          <a:stretch>
            <a:fillRect/>
          </a:stretch>
        </p:blipFill>
        <p:spPr bwMode="auto">
          <a:xfrm>
            <a:off x="-1588" y="0"/>
            <a:ext cx="9145588" cy="68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cxnSp>
        <p:nvCxnSpPr>
          <p:cNvPr id="3" name="Straight Connector 2"/>
          <p:cNvCxnSpPr/>
          <p:nvPr userDrawn="1"/>
        </p:nvCxnSpPr>
        <p:spPr>
          <a:xfrm>
            <a:off x="-1588" y="1231900"/>
            <a:ext cx="9145588" cy="0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2" name="Shape 2"/>
          <p:cNvSpPr>
            <a:spLocks noGrp="1"/>
          </p:cNvSpPr>
          <p:nvPr>
            <p:ph type="title"/>
          </p:nvPr>
        </p:nvSpPr>
        <p:spPr>
          <a:xfrm>
            <a:off x="407988" y="274639"/>
            <a:ext cx="8443912" cy="792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normAutofit/>
          </a:bodyPr>
          <a:lstStyle>
            <a:lvl1pPr>
              <a:defRPr sz="3200"/>
            </a:lvl1pPr>
          </a:lstStyle>
          <a:p>
            <a:r>
              <a:rPr dirty="0"/>
              <a:t>Title Text</a:t>
            </a:r>
          </a:p>
        </p:txBody>
      </p:sp>
      <p:sp>
        <p:nvSpPr>
          <p:cNvPr id="13" name="Shape 3"/>
          <p:cNvSpPr>
            <a:spLocks noGrp="1"/>
          </p:cNvSpPr>
          <p:nvPr>
            <p:ph idx="1"/>
          </p:nvPr>
        </p:nvSpPr>
        <p:spPr>
          <a:xfrm>
            <a:off x="407988" y="1333500"/>
            <a:ext cx="8443912" cy="4792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2402679088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Info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image1.jpeg" descr="Blu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" y="1202266"/>
            <a:ext cx="9144004" cy="5068625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image20.jpeg" descr="Image15.jpg"/>
          <p:cNvPicPr>
            <a:picLocks noChangeAspect="1"/>
          </p:cNvPicPr>
          <p:nvPr userDrawn="1"/>
        </p:nvPicPr>
        <p:blipFill rotWithShape="1">
          <a:blip r:embed="rId3"/>
          <a:srcRect l="9035" t="5914" r="1465"/>
          <a:stretch/>
        </p:blipFill>
        <p:spPr>
          <a:xfrm>
            <a:off x="-1" y="1202266"/>
            <a:ext cx="9144001" cy="5080001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Shape 13"/>
          <p:cNvSpPr txBox="1">
            <a:spLocks/>
          </p:cNvSpPr>
          <p:nvPr userDrawn="1"/>
        </p:nvSpPr>
        <p:spPr>
          <a:xfrm>
            <a:off x="8718022" y="6441999"/>
            <a:ext cx="425978" cy="261606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0"/>
          </p:nvPr>
        </p:nvSpPr>
        <p:spPr>
          <a:xfrm>
            <a:off x="377826" y="1422400"/>
            <a:ext cx="8423275" cy="4639733"/>
          </a:xfrm>
        </p:spPr>
        <p:txBody>
          <a:bodyPr vert="horz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hape 2"/>
          <p:cNvSpPr>
            <a:spLocks noGrp="1"/>
          </p:cNvSpPr>
          <p:nvPr>
            <p:ph type="title"/>
          </p:nvPr>
        </p:nvSpPr>
        <p:spPr>
          <a:xfrm>
            <a:off x="407988" y="274639"/>
            <a:ext cx="8443912" cy="792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normAutofit/>
          </a:bodyPr>
          <a:lstStyle>
            <a:lvl1pPr>
              <a:defRPr sz="3200"/>
            </a:lvl1pPr>
          </a:lstStyle>
          <a:p>
            <a:r>
              <a:rPr dirty="0"/>
              <a:t>Title Text</a:t>
            </a:r>
          </a:p>
        </p:txBody>
      </p:sp>
      <p:pic>
        <p:nvPicPr>
          <p:cNvPr id="9" name="Picture 8" descr="CRSG_DCM-Horizontal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083" y="6448720"/>
            <a:ext cx="959990" cy="321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043071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Only - No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5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0" r="12521"/>
          <a:stretch>
            <a:fillRect/>
          </a:stretch>
        </p:blipFill>
        <p:spPr bwMode="auto">
          <a:xfrm>
            <a:off x="-1588" y="0"/>
            <a:ext cx="9145588" cy="68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 userDrawn="1"/>
        </p:nvCxnSpPr>
        <p:spPr>
          <a:xfrm>
            <a:off x="-1588" y="1231900"/>
            <a:ext cx="9145588" cy="0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7" name="Shape 13"/>
          <p:cNvSpPr txBox="1">
            <a:spLocks/>
          </p:cNvSpPr>
          <p:nvPr userDrawn="1"/>
        </p:nvSpPr>
        <p:spPr>
          <a:xfrm>
            <a:off x="8718022" y="6441999"/>
            <a:ext cx="425978" cy="261606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CRSG_DCM-Horizontal-Whit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3309" y="6475741"/>
            <a:ext cx="1006055" cy="274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081929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Only - No Text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umulus-WhiteBKG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741"/>
          <a:stretch/>
        </p:blipFill>
        <p:spPr>
          <a:xfrm>
            <a:off x="1" y="5537200"/>
            <a:ext cx="9135879" cy="1320800"/>
          </a:xfrm>
          <a:prstGeom prst="rect">
            <a:avLst/>
          </a:prstGeom>
        </p:spPr>
      </p:pic>
      <p:cxnSp>
        <p:nvCxnSpPr>
          <p:cNvPr id="5" name="Straight Connector 4"/>
          <p:cNvCxnSpPr/>
          <p:nvPr userDrawn="1"/>
        </p:nvCxnSpPr>
        <p:spPr>
          <a:xfrm>
            <a:off x="-1588" y="1231900"/>
            <a:ext cx="9145588" cy="0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1" name="Shape 13"/>
          <p:cNvSpPr txBox="1">
            <a:spLocks/>
          </p:cNvSpPr>
          <p:nvPr userDrawn="1"/>
        </p:nvSpPr>
        <p:spPr>
          <a:xfrm>
            <a:off x="8718022" y="6441999"/>
            <a:ext cx="425978" cy="261606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 descr="CRSG_DCM-Horizontal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083" y="6448720"/>
            <a:ext cx="959990" cy="321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192776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lu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" y="0"/>
            <a:ext cx="9144000" cy="6858000"/>
          </a:xfrm>
          <a:prstGeom prst="rect">
            <a:avLst/>
          </a:prstGeom>
        </p:spPr>
      </p:pic>
      <p:pic>
        <p:nvPicPr>
          <p:cNvPr id="8" name="Picture 7" descr="Cumulus_Curve2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393" y="-2"/>
            <a:ext cx="6125608" cy="6858001"/>
          </a:xfrm>
          <a:prstGeom prst="rect">
            <a:avLst/>
          </a:prstGeom>
        </p:spPr>
      </p:pic>
      <p:sp>
        <p:nvSpPr>
          <p:cNvPr id="11" name="Shape 2"/>
          <p:cNvSpPr>
            <a:spLocks noGrp="1"/>
          </p:cNvSpPr>
          <p:nvPr>
            <p:ph type="title"/>
          </p:nvPr>
        </p:nvSpPr>
        <p:spPr>
          <a:xfrm>
            <a:off x="4762500" y="2715420"/>
            <a:ext cx="3708400" cy="792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noAutofit/>
          </a:bodyPr>
          <a:lstStyle>
            <a:lvl1pPr>
              <a:defRPr sz="5400"/>
            </a:lvl1pPr>
          </a:lstStyle>
          <a:p>
            <a:r>
              <a:rPr dirty="0"/>
              <a:t>Title Text</a:t>
            </a:r>
          </a:p>
        </p:txBody>
      </p:sp>
      <p:sp>
        <p:nvSpPr>
          <p:cNvPr id="9" name="Shape 13"/>
          <p:cNvSpPr txBox="1">
            <a:spLocks/>
          </p:cNvSpPr>
          <p:nvPr userDrawn="1"/>
        </p:nvSpPr>
        <p:spPr>
          <a:xfrm>
            <a:off x="0" y="6441999"/>
            <a:ext cx="425978" cy="261606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pPr algn="r"/>
            <a:fld id="{86CB4B4D-7CA3-9044-876B-883B54F8677D}" type="slidenum">
              <a:rPr lang="en-US" smtClean="0"/>
              <a:pPr algn="r"/>
              <a:t>‹#›</a:t>
            </a:fld>
            <a:endParaRPr lang="en-US" dirty="0"/>
          </a:p>
        </p:txBody>
      </p:sp>
      <p:pic>
        <p:nvPicPr>
          <p:cNvPr id="12" name="Picture 11" descr="CRSG_DCM-Horizontal-White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530" y="6425229"/>
            <a:ext cx="1006055" cy="274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243341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- Thank You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20.jpeg" descr="Image15.jpg"/>
          <p:cNvPicPr>
            <a:picLocks noChangeAspect="1"/>
          </p:cNvPicPr>
          <p:nvPr userDrawn="1"/>
        </p:nvPicPr>
        <p:blipFill rotWithShape="1">
          <a:blip r:embed="rId2"/>
          <a:srcRect l="9035" t="5914" r="1465"/>
          <a:stretch/>
        </p:blipFill>
        <p:spPr>
          <a:xfrm>
            <a:off x="-1" y="1206500"/>
            <a:ext cx="9144001" cy="508000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208405415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BLANK NO COPY OR ARTWO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1822414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553200" y="6356353"/>
            <a:ext cx="264733" cy="261606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>
            <a:lvl1pPr>
              <a:defRPr sz="1100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68" r:id="rId2"/>
    <p:sldLayoutId id="2147483670" r:id="rId3"/>
    <p:sldLayoutId id="2147483675" r:id="rId4"/>
    <p:sldLayoutId id="2147483673" r:id="rId5"/>
    <p:sldLayoutId id="2147483672" r:id="rId6"/>
    <p:sldLayoutId id="2147483674" r:id="rId7"/>
    <p:sldLayoutId id="2147483676" r:id="rId8"/>
    <p:sldLayoutId id="2147483671" r:id="rId9"/>
  </p:sldLayoutIdLst>
  <p:transition spd="med"/>
  <p:txStyles>
    <p:title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1pPr>
      <a:lvl2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2pPr>
      <a:lvl3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3pPr>
      <a:lvl4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4pPr>
      <a:lvl5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5pPr>
      <a:lvl6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6pPr>
      <a:lvl7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7pPr>
      <a:lvl8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8pPr>
      <a:lvl9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9pPr>
    </p:titleStyle>
    <p:bodyStyle>
      <a:lvl1pPr marL="0" marR="0" indent="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None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1pPr>
      <a:lvl2pPr marL="457200" marR="0" indent="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None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2pPr>
      <a:lvl3pPr marL="914400" marR="0" indent="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None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3pPr>
      <a:lvl4pPr marL="1371600" marR="0" indent="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None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4pPr>
      <a:lvl5pPr marL="1828800" marR="0" indent="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None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5pPr>
      <a:lvl6pPr marL="2491738" marR="0" indent="-205738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6pPr>
      <a:lvl7pPr marL="2948938" marR="0" indent="-205738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7pPr>
      <a:lvl8pPr marL="3406140" marR="0" indent="-205738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8pPr>
      <a:lvl9pPr marL="3863340" marR="0" indent="-20574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9pPr>
    </p:bodyStyle>
    <p:otherStyle>
      <a:lvl1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1pPr>
      <a:lvl2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2pPr>
      <a:lvl3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3pPr>
      <a:lvl4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4pPr>
      <a:lvl5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5pPr>
      <a:lvl6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6pPr>
      <a:lvl7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7pPr>
      <a:lvl8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8pPr>
      <a:lvl9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189" y="138602"/>
            <a:ext cx="909162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89"/>
            <a:r>
              <a:rPr lang="en-US" sz="3000" b="1" dirty="0">
                <a:solidFill>
                  <a:srgbClr val="01588E"/>
                </a:solidFill>
                <a:sym typeface="Calibri"/>
              </a:rPr>
              <a:t>AM/FM radio works for auto dealers</a:t>
            </a:r>
          </a:p>
        </p:txBody>
      </p:sp>
      <p:cxnSp>
        <p:nvCxnSpPr>
          <p:cNvPr id="23" name="Straight Connector 22"/>
          <p:cNvCxnSpPr>
            <a:cxnSpLocks/>
          </p:cNvCxnSpPr>
          <p:nvPr/>
        </p:nvCxnSpPr>
        <p:spPr>
          <a:xfrm>
            <a:off x="3114784" y="2191361"/>
            <a:ext cx="1" cy="3657600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4" name="Straight Connector 23"/>
          <p:cNvCxnSpPr>
            <a:cxnSpLocks/>
          </p:cNvCxnSpPr>
          <p:nvPr/>
        </p:nvCxnSpPr>
        <p:spPr>
          <a:xfrm>
            <a:off x="6110526" y="2191361"/>
            <a:ext cx="1" cy="3657600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6" name="TextBox 15"/>
          <p:cNvSpPr txBox="1"/>
          <p:nvPr/>
        </p:nvSpPr>
        <p:spPr>
          <a:xfrm>
            <a:off x="7187562" y="6126052"/>
            <a:ext cx="1863129" cy="646327"/>
          </a:xfrm>
          <a:prstGeom prst="rect">
            <a:avLst/>
          </a:prstGeom>
          <a:noFill/>
          <a:ln w="28575" cap="flat">
            <a:solidFill>
              <a:srgbClr val="FF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lvl="0" indent="0" algn="ctr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INSERT STATION LOGO HERE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/>
              <a:ea typeface="+mn-ea"/>
              <a:cs typeface="+mn-cs"/>
              <a:sym typeface="Helvetica"/>
            </a:endParaRPr>
          </a:p>
        </p:txBody>
      </p:sp>
      <p:sp>
        <p:nvSpPr>
          <p:cNvPr id="30" name="TextBox 26"/>
          <p:cNvSpPr txBox="1">
            <a:spLocks noChangeArrowheads="1"/>
          </p:cNvSpPr>
          <p:nvPr/>
        </p:nvSpPr>
        <p:spPr bwMode="auto">
          <a:xfrm>
            <a:off x="0" y="6270074"/>
            <a:ext cx="718756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defTabSz="342900" eaLnBrk="1" hangingPunct="1">
              <a:spcBef>
                <a:spcPct val="0"/>
              </a:spcBef>
              <a:spcAft>
                <a:spcPts val="900"/>
              </a:spcAft>
              <a:buNone/>
            </a:pPr>
            <a:r>
              <a:rPr lang="en-US" altLang="en-US" sz="800" kern="1200" dirty="0">
                <a:latin typeface="+mn-lt"/>
              </a:rPr>
              <a:t>Source: </a:t>
            </a:r>
            <a:r>
              <a:rPr lang="en-US" sz="800" kern="1200" dirty="0">
                <a:latin typeface="+mn-lt"/>
                <a:sym typeface="Calibri"/>
              </a:rPr>
              <a:t>Left: Scarborough, Podcast Recontact Study (USA+) 2022 Release 1 Total (November 2022), Total Adults 18+ Projected: 259,044,221 Respondents: 199,118; Middle: Edison Research, "Share of Ear,” Q4 2021-Q3 2022. Persons 18+, in the car; SiriusXM: Ad-supported: Spoken Word. Ad-free: Music; Percentages may not add up to 100 due to rounding; Right: Scarborough USA+ 2022 Release 1 Total (Dec 2020 - Apr 2022); Podcast Recontact Study (USA+) 2022 Release 1 Total (November 2022); Base: Total Adults 18+ Projected: 259,044,221 Respondents: 199,118</a:t>
            </a:r>
            <a:endParaRPr lang="en-US" altLang="en-US" sz="800" kern="1200" dirty="0">
              <a:latin typeface="+mn-lt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F18F150-C441-43D0-A6BC-D99BFDFA1B40}"/>
              </a:ext>
            </a:extLst>
          </p:cNvPr>
          <p:cNvSpPr txBox="1"/>
          <p:nvPr/>
        </p:nvSpPr>
        <p:spPr>
          <a:xfrm>
            <a:off x="164442" y="2012386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78">
              <a:defRPr/>
            </a:pPr>
            <a:r>
              <a:rPr lang="en-US" sz="1200" b="1" dirty="0">
                <a:solidFill>
                  <a:schemeClr val="tx1"/>
                </a:solidFill>
                <a:sym typeface="Calibri"/>
              </a:rPr>
              <a:t>Household plans to buy a new vehicle in the next 12 months indexed to the total U.S.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D20019E-66F4-438B-AFE2-AF3DF9CD053E}"/>
              </a:ext>
            </a:extLst>
          </p:cNvPr>
          <p:cNvSpPr/>
          <p:nvPr/>
        </p:nvSpPr>
        <p:spPr>
          <a:xfrm>
            <a:off x="164442" y="827258"/>
            <a:ext cx="292089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178"/>
            <a:r>
              <a:rPr lang="en-US" sz="1600" b="1" dirty="0">
                <a:solidFill>
                  <a:schemeClr val="tx1"/>
                </a:solidFill>
              </a:rPr>
              <a:t>Auto intenders clock a lot of miles: Heaviest miles traveled segment 36% more likely to be in market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D60898D-A48D-41C6-AA1B-83A299F62E3E}"/>
              </a:ext>
            </a:extLst>
          </p:cNvPr>
          <p:cNvSpPr/>
          <p:nvPr/>
        </p:nvSpPr>
        <p:spPr>
          <a:xfrm>
            <a:off x="3463355" y="854692"/>
            <a:ext cx="235669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178"/>
            <a:r>
              <a:rPr lang="en-US" sz="1600" b="1" dirty="0">
                <a:solidFill>
                  <a:schemeClr val="tx1"/>
                </a:solidFill>
                <a:sym typeface="Calibri"/>
              </a:rPr>
              <a:t>AM/FM radio rules ad-supported audio in the car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619BE00-9A0F-48E3-ACD9-DE46C89140B5}"/>
              </a:ext>
            </a:extLst>
          </p:cNvPr>
          <p:cNvSpPr/>
          <p:nvPr/>
        </p:nvSpPr>
        <p:spPr>
          <a:xfrm>
            <a:off x="6087653" y="802831"/>
            <a:ext cx="296303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178"/>
            <a:r>
              <a:rPr lang="en-US" sz="1600" b="1" dirty="0">
                <a:solidFill>
                  <a:schemeClr val="tx1"/>
                </a:solidFill>
                <a:sym typeface="Calibri"/>
              </a:rPr>
              <a:t>Heavy AM/FM radio listeners are 19% more likely to be auto intenders; heavy TV viewers 8% less </a:t>
            </a:r>
            <a:r>
              <a:rPr lang="en-US" sz="1600" b="1">
                <a:solidFill>
                  <a:schemeClr val="tx1"/>
                </a:solidFill>
                <a:sym typeface="Calibri"/>
              </a:rPr>
              <a:t>likley</a:t>
            </a:r>
            <a:endParaRPr lang="en-US" sz="1600" b="1" dirty="0">
              <a:solidFill>
                <a:schemeClr val="tx1"/>
              </a:solidFill>
              <a:sym typeface="Calibri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12E1399-C510-4EC9-8AE3-5B6B95A67909}"/>
              </a:ext>
            </a:extLst>
          </p:cNvPr>
          <p:cNvSpPr txBox="1"/>
          <p:nvPr/>
        </p:nvSpPr>
        <p:spPr>
          <a:xfrm>
            <a:off x="3158068" y="2012386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78">
              <a:defRPr/>
            </a:pPr>
            <a:r>
              <a:rPr lang="en-US" sz="1200" b="1" dirty="0">
                <a:solidFill>
                  <a:schemeClr val="tx1"/>
                </a:solidFill>
                <a:sym typeface="Calibri"/>
              </a:rPr>
              <a:t>Share of ad-supported audio time spent in the car among persons 18+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FD0B28B-71FD-418C-B33C-5AA6F22090CB}"/>
              </a:ext>
            </a:extLst>
          </p:cNvPr>
          <p:cNvSpPr txBox="1"/>
          <p:nvPr/>
        </p:nvSpPr>
        <p:spPr>
          <a:xfrm>
            <a:off x="6185374" y="2012386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78">
              <a:defRPr/>
            </a:pPr>
            <a:r>
              <a:rPr lang="en-US" sz="1200" b="1" dirty="0">
                <a:solidFill>
                  <a:schemeClr val="tx1"/>
                </a:solidFill>
                <a:sym typeface="Calibri"/>
              </a:rPr>
              <a:t>Household plans to buy a new vehicle in the next 12 months indexed to the total U.S.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68E190C-B83E-4C57-911A-28CEBDA6DD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922" y="2627699"/>
            <a:ext cx="9083827" cy="3365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084121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Custom 11">
      <a:dk1>
        <a:srgbClr val="000000"/>
      </a:dk1>
      <a:lt1>
        <a:srgbClr val="FFFFFF"/>
      </a:lt1>
      <a:dk2>
        <a:srgbClr val="000000"/>
      </a:dk2>
      <a:lt2>
        <a:srgbClr val="004C93"/>
      </a:lt2>
      <a:accent1>
        <a:srgbClr val="01588E"/>
      </a:accent1>
      <a:accent2>
        <a:srgbClr val="0773B1"/>
      </a:accent2>
      <a:accent3>
        <a:srgbClr val="2DA5D7"/>
      </a:accent3>
      <a:accent4>
        <a:srgbClr val="FFFFFF"/>
      </a:accent4>
      <a:accent5>
        <a:srgbClr val="FFFFFF"/>
      </a:accent5>
      <a:accent6>
        <a:srgbClr val="808080"/>
      </a:accent6>
      <a:hlink>
        <a:srgbClr val="0000FF"/>
      </a:hlink>
      <a:folHlink>
        <a:srgbClr val="D000FF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1C61A0"/>
      </a:accent1>
      <a:accent2>
        <a:srgbClr val="092851"/>
      </a:accent2>
      <a:accent3>
        <a:srgbClr val="0D3C7C"/>
      </a:accent3>
      <a:accent4>
        <a:srgbClr val="4E88CC"/>
      </a:accent4>
      <a:accent5>
        <a:srgbClr val="666666"/>
      </a:accent5>
      <a:accent6>
        <a:srgbClr val="B3B3B3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lcf76f155ced4ddcb4097134ff3c332f xmlns="f66c9f24-4844-4d15-b9ba-64c15d203fe1">
      <Terms xmlns="http://schemas.microsoft.com/office/infopath/2007/PartnerControls"/>
    </lcf76f155ced4ddcb4097134ff3c332f>
    <TaxCatchAll xmlns="6e074747-d357-474c-8ab5-9b9387a35920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9C3985D1DC3E4E824BAA0B86201A01" ma:contentTypeVersion="18" ma:contentTypeDescription="Create a new document." ma:contentTypeScope="" ma:versionID="7876fbc07ac74876fb462f712a3c6edc">
  <xsd:schema xmlns:xsd="http://www.w3.org/2001/XMLSchema" xmlns:xs="http://www.w3.org/2001/XMLSchema" xmlns:p="http://schemas.microsoft.com/office/2006/metadata/properties" xmlns:ns1="http://schemas.microsoft.com/sharepoint/v3" xmlns:ns2="f66c9f24-4844-4d15-b9ba-64c15d203fe1" xmlns:ns3="6e074747-d357-474c-8ab5-9b9387a35920" targetNamespace="http://schemas.microsoft.com/office/2006/metadata/properties" ma:root="true" ma:fieldsID="b1b53e5cc9d4a25b8218d3f40168f8a3" ns1:_="" ns2:_="" ns3:_="">
    <xsd:import namespace="http://schemas.microsoft.com/sharepoint/v3"/>
    <xsd:import namespace="f66c9f24-4844-4d15-b9ba-64c15d203fe1"/>
    <xsd:import namespace="6e074747-d357-474c-8ab5-9b9387a3592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1:_ip_UnifiedCompliancePolicyProperties" minOccurs="0"/>
                <xsd:element ref="ns1:_ip_UnifiedCompliancePolicyUIAc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6c9f24-4844-4d15-b9ba-64c15d203fe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71ca1ffe-bf44-4fe8-9273-a40e5630668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074747-d357-474c-8ab5-9b9387a35920" elementFormDefault="qualified">
    <xsd:import namespace="http://schemas.microsoft.com/office/2006/documentManagement/types"/>
    <xsd:import namespace="http://schemas.microsoft.com/office/infopath/2007/PartnerControls"/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497b5075-fe68-4b07-b307-3a9961afabf1}" ma:internalName="TaxCatchAll" ma:showField="CatchAllData" ma:web="6e074747-d357-474c-8ab5-9b9387a3592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4162077-F310-4C05-A296-16BE9B56824B}">
  <ds:schemaRefs>
    <ds:schemaRef ds:uri="http://schemas.microsoft.com/office/2006/documentManagement/types"/>
    <ds:schemaRef ds:uri="http://purl.org/dc/elements/1.1/"/>
    <ds:schemaRef ds:uri="http://schemas.microsoft.com/sharepoint/v3"/>
    <ds:schemaRef ds:uri="f66c9f24-4844-4d15-b9ba-64c15d203fe1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purl.org/dc/dcmitype/"/>
    <ds:schemaRef ds:uri="6e074747-d357-474c-8ab5-9b9387a35920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DA4E44F5-27AA-4079-B973-696EDA99E68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91C6B43-76E5-4715-9142-EB4FE03EC34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f66c9f24-4844-4d15-b9ba-64c15d203fe1"/>
    <ds:schemaRef ds:uri="6e074747-d357-474c-8ab5-9b9387a3592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Grid.thmx</Template>
  <TotalTime>14390</TotalTime>
  <Words>234</Words>
  <Application>Microsoft Office PowerPoint</Application>
  <PresentationFormat>On-screen Show (4:3)</PresentationFormat>
  <Paragraphs>9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ＭＳ Ｐゴシック</vt:lpstr>
      <vt:lpstr>Arial</vt:lpstr>
      <vt:lpstr>Calibri</vt:lpstr>
      <vt:lpstr>Century Gothic</vt:lpstr>
      <vt:lpstr>Helvetica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Shoshana Shapiro</dc:creator>
  <cp:lastModifiedBy>Lauren</cp:lastModifiedBy>
  <cp:revision>574</cp:revision>
  <cp:lastPrinted>2022-05-10T16:13:47Z</cp:lastPrinted>
  <dcterms:modified xsi:type="dcterms:W3CDTF">2023-02-17T16:37:55Z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0x010100709C3985D1DC3E4E824BAA0B86201A01</vt:lpwstr>
  </property>
  <property fmtid="{D5CDD505-2E9C-101B-9397-08002B2CF9AE}" pid="3" name="Order">
    <vt:r8>4864000</vt:r8>
  </property>
  <property fmtid="{D5CDD505-2E9C-101B-9397-08002B2CF9AE}" pid="4" name="MediaServiceImageTags">
    <vt:lpwstr/>
  </property>
</Properties>
</file>