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FFFFFF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138602"/>
            <a:ext cx="9091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AM/FM radio delivers prospective students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110526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137994"/>
            <a:ext cx="71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+mn-lt"/>
              </a:rPr>
              <a:t>Source: </a:t>
            </a:r>
            <a:r>
              <a:rPr lang="en-US" sz="800" kern="1200" dirty="0">
                <a:latin typeface="+mn-lt"/>
                <a:sym typeface="Calibri"/>
              </a:rPr>
              <a:t>Left: MARU/Matchbox Education Study – August 2022; Continuing education intenders: Definitely willing to consider or planning to go back to school in the next year. Online education intenders: Definitely willing to consider or planning to begin online education in the next year; Middle: Nielsen Total Audience Report Q2 2022. Podcast: Edison Research Infinite Dial 2022; Right: </a:t>
            </a:r>
            <a:r>
              <a:rPr lang="en-US" sz="800" kern="1200" dirty="0">
                <a:latin typeface="+mn-lt"/>
              </a:rPr>
              <a:t>MARU/Matchbox Education Study – August 2022; Q: How frequently do you listen to each of the following radio formats?; Prospective students: might consider, definitely willing, or planning to go back to school. Prospective online students: Might consider, definitely willing, or planning to begin online education.</a:t>
            </a:r>
            <a:endParaRPr lang="en-US" altLang="en-US" sz="800" kern="1200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0019E-66F4-438B-AFE2-AF3DF9CD053E}"/>
              </a:ext>
            </a:extLst>
          </p:cNvPr>
          <p:cNvSpPr/>
          <p:nvPr/>
        </p:nvSpPr>
        <p:spPr>
          <a:xfrm>
            <a:off x="130860" y="1130630"/>
            <a:ext cx="2813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</a:rPr>
              <a:t>Those who intend to continue education are predominately 18-49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0898D-A48D-41C6-AA1B-83A299F62E3E}"/>
              </a:ext>
            </a:extLst>
          </p:cNvPr>
          <p:cNvSpPr/>
          <p:nvPr/>
        </p:nvSpPr>
        <p:spPr>
          <a:xfrm>
            <a:off x="3160185" y="1007519"/>
            <a:ext cx="2963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sym typeface="Calibri"/>
              </a:rPr>
              <a:t>Nielsen weekly reach: AM/FM radio is #1 among adults 18-49 with a +38% advantage over TV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9BE00-9A0F-48E3-ACD9-DE46C89140B5}"/>
              </a:ext>
            </a:extLst>
          </p:cNvPr>
          <p:cNvSpPr/>
          <p:nvPr/>
        </p:nvSpPr>
        <p:spPr>
          <a:xfrm>
            <a:off x="6110527" y="1130630"/>
            <a:ext cx="296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sym typeface="Calibri"/>
              </a:rPr>
              <a:t>Prospective students listen to a variety of AM/FM radio formats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73A14A4-6F77-4190-BA5E-098CD4469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92114"/>
              </p:ext>
            </p:extLst>
          </p:nvPr>
        </p:nvGraphicFramePr>
        <p:xfrm>
          <a:off x="6316316" y="2205737"/>
          <a:ext cx="2534252" cy="3558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3444">
                  <a:extLst>
                    <a:ext uri="{9D8B030D-6E8A-4147-A177-3AD203B41FA5}">
                      <a16:colId xmlns:a16="http://schemas.microsoft.com/office/drawing/2014/main" val="485342273"/>
                    </a:ext>
                  </a:extLst>
                </a:gridCol>
                <a:gridCol w="610808">
                  <a:extLst>
                    <a:ext uri="{9D8B030D-6E8A-4147-A177-3AD203B41FA5}">
                      <a16:colId xmlns:a16="http://schemas.microsoft.com/office/drawing/2014/main" val="2024790567"/>
                    </a:ext>
                  </a:extLst>
                </a:gridCol>
              </a:tblGrid>
              <a:tr h="5563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of prospective students – frequently or occasionally listen to AM/FM radio formats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06059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94080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Oldies/Classic Hits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404016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Adult Contemporary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5314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Classic Rock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126744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74350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Alternative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59571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R&amp;B &amp; Hip Hop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392713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974163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News/Talk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7689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126278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Public Radio (NPR)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78529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Christian / Religious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9644"/>
                  </a:ext>
                </a:extLst>
              </a:tr>
              <a:tr h="196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952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BDC485-E55D-47F2-8659-27755131A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8" y="2735945"/>
            <a:ext cx="5086350" cy="3028950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/>
          </p:cNvCxnSpPr>
          <p:nvPr/>
        </p:nvCxnSpPr>
        <p:spPr>
          <a:xfrm>
            <a:off x="2944190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18F150-C441-43D0-A6BC-D99BFDFA1B40}"/>
              </a:ext>
            </a:extLst>
          </p:cNvPr>
          <p:cNvSpPr txBox="1"/>
          <p:nvPr/>
        </p:nvSpPr>
        <p:spPr>
          <a:xfrm>
            <a:off x="214075" y="2311132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% of intenders adults 18-49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E1399-C510-4EC9-8AE3-5B6B95A67909}"/>
              </a:ext>
            </a:extLst>
          </p:cNvPr>
          <p:cNvSpPr txBox="1"/>
          <p:nvPr/>
        </p:nvSpPr>
        <p:spPr>
          <a:xfrm>
            <a:off x="3188232" y="231113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Adults 18-49 weekly reach (% of population)</a:t>
            </a: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office/2006/metadata/properties"/>
    <ds:schemaRef ds:uri="http://purl.org/dc/elements/1.1/"/>
    <ds:schemaRef ds:uri="http://schemas.microsoft.com/sharepoint/v3"/>
    <ds:schemaRef ds:uri="f66c9f24-4844-4d15-b9ba-64c15d203fe1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e074747-d357-474c-8ab5-9b9387a3592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14376</TotalTime>
  <Words>270</Words>
  <Application>Microsoft Office PowerPoint</Application>
  <PresentationFormat>On-screen Show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Century Gothic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571</cp:revision>
  <cp:lastPrinted>2022-05-10T16:13:47Z</cp:lastPrinted>
  <dcterms:modified xsi:type="dcterms:W3CDTF">2023-02-01T14:50:41Z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