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88E"/>
    <a:srgbClr val="003463"/>
    <a:srgbClr val="2DA5D7"/>
    <a:srgbClr val="FFFFFF"/>
    <a:srgbClr val="0770B1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89" y="85621"/>
            <a:ext cx="9091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000" b="1" dirty="0">
                <a:solidFill>
                  <a:srgbClr val="01588E"/>
                </a:solidFill>
                <a:sym typeface="Calibri"/>
              </a:rPr>
              <a:t>8 things brands have completely wrong </a:t>
            </a:r>
            <a:br>
              <a:rPr lang="en-US" sz="3000" b="1" dirty="0">
                <a:solidFill>
                  <a:srgbClr val="01588E"/>
                </a:solidFill>
                <a:sym typeface="Calibri"/>
              </a:rPr>
            </a:br>
            <a:r>
              <a:rPr lang="en-US" sz="3000" b="1" dirty="0">
                <a:solidFill>
                  <a:srgbClr val="01588E"/>
                </a:solidFill>
                <a:sym typeface="Calibri"/>
              </a:rPr>
              <a:t>about AM/FM radio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26189" y="6117894"/>
            <a:ext cx="6664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500" kern="1200" dirty="0">
                <a:latin typeface="+mn-lt"/>
              </a:rPr>
              <a:t>Source: Nielsen Audio Nationwide Spring 2022 and Spring 2019, Weekly </a:t>
            </a:r>
            <a:r>
              <a:rPr lang="en-US" altLang="en-US" sz="500" kern="1200" dirty="0" err="1">
                <a:latin typeface="+mn-lt"/>
              </a:rPr>
              <a:t>cume</a:t>
            </a:r>
            <a:r>
              <a:rPr lang="en-US" altLang="en-US" sz="500" kern="1200" dirty="0">
                <a:latin typeface="+mn-lt"/>
              </a:rPr>
              <a:t>, Monday-Sunday 6AM-midnight; Custom Nielsen study conducted April, May, June, &amp; October 2020, March, June &amp; September 2021, and March 2022 via an online survey among P18+. *For those who said they were “furloughed or laid off and have since gone back  to work” assumes the same ratio of those who work outside the home (52%) as the total employed population; Maru/Blue November 2022, study of 1516 persons 18+; Perception: Advertiser Perceptions, August 2022, 300 advertisers and agencies; Reality: Nielsen Total Audience Report Q2 2022; Advertiser Perceptions, August 2022, 300 advertisers and agencies, perception = total ad-supported Pandora and ad-supported Spotify; Edison Research, "Share of Ear,” Q4 2021-Q3 2022. Persons 18+; Edison Research, "Share of Ear,” Q4 2021-Q3 2022. Persons 18+, in the car; SiriusXM: Ad-supported: Spoken Word. Ad-free: Music; Percentages may not add up to 100 due to rounding; National Nielsen Media Impact August 2019 campaign.  $10,000,000 national campaign in both instances. Television campaign represents all broadcast television, CTV is ad-supported OTT devices and inventory, Digital is all Social and News inventory. Radio is all broadcast Radio.  Standard National Campaign Persons 18+; Nielsen Buyer Insights, radio campaigns measured 2013-2019; Perception: Advertiser Perceptions November 2022, 302 respondents; % do not sum to 100% due to rounding; Reality: Nielsen Audio, Persons Using Radio, Spring 2022 Nationwide, share of total listening hours by time period, persons 25-54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2A4B0C8-B54D-4073-BCDB-470D0675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88830"/>
              </p:ext>
            </p:extLst>
          </p:nvPr>
        </p:nvGraphicFramePr>
        <p:xfrm>
          <a:off x="218661" y="1198880"/>
          <a:ext cx="8706677" cy="4709862"/>
        </p:xfrm>
        <a:graphic>
          <a:graphicData uri="http://schemas.openxmlformats.org/drawingml/2006/table">
            <a:tbl>
              <a:tblPr/>
              <a:tblGrid>
                <a:gridCol w="4354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2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6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Perception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Reality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Due to the pandemic, no one is listening to AM/FM radio.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Spring 2022 vs. Spring 2019: AM/FM radio retained 98% of its persons 18+ reach.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Due to the pandemic, everyone’s working at home and no one is commuting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87% of pre-COVID commuters are now working outside the home, steadily increasing from 48% in April 2020.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AM/FM radio has very low reach.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86% of Americans are reached by AM/FM radio weekly.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97362"/>
                  </a:ext>
                </a:extLst>
              </a:tr>
              <a:tr h="501987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Audience shares to Pandora/Spotify are nearly equal to AM/FM radio.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The audience share of AM/FM radio is 19X larger than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ad-supported Spotify and 15X larger than ad-supported Pandora.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987">
                <a:tc>
                  <a:txBody>
                    <a:bodyPr/>
                    <a:lstStyle/>
                    <a:p>
                      <a:pPr marL="0" marR="0" lvl="0" indent="0" algn="l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In the world of the connected car, the number one thing people do in their car is stream online radio on their smartphones.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AM/FM radio rules ad-supported audio in the car.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68871"/>
                  </a:ext>
                </a:extLst>
              </a:tr>
              <a:tr h="399571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Today’s optimal media plan: Put all of your money into TV and digital.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Adding AM/FM radio to the media plan generates a +41% increase in reach with the same spend.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41843"/>
                  </a:ext>
                </a:extLst>
              </a:tr>
              <a:tr h="399571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I would love to consider  audio. However, there’s a total lack of ROI and sales lift evidence for AM/FM radio.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AM/FM radio delivers excellent ROI across various categories.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42574"/>
                  </a:ext>
                </a:extLst>
              </a:tr>
              <a:tr h="501987">
                <a:tc>
                  <a:txBody>
                    <a:bodyPr/>
                    <a:lstStyle/>
                    <a:p>
                      <a:pPr lvl="0" algn="l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AM/FM radio listening</a:t>
                      </a:r>
                      <a:r>
                        <a:rPr kumimoji="0" lang="en-US" sz="12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only occurs during drive times.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Nearly 60% of listening occurs outside of drive times. Middays and weekends are far stronger than advertisers perceive.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021279"/>
                  </a:ext>
                </a:extLst>
              </a:tr>
              <a:tr h="399571">
                <a:tc>
                  <a:txBody>
                    <a:bodyPr/>
                    <a:lstStyle/>
                    <a:p>
                      <a:pPr lvl="0" algn="l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one under 35 listens to AM/FM radio anymore.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entury Gothic"/>
                        </a:rPr>
                        <a:t>Persons 18-34 are AM/FM radio’s #1 demographic. Over 58M persons 18-34 listen to AM/FM radio weekly.</a:t>
                      </a:r>
                    </a:p>
                  </a:txBody>
                  <a:tcPr marL="68751" marR="68751" marT="34286" marB="34286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48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8" ma:contentTypeDescription="Create a new document." ma:contentTypeScope="" ma:versionID="7876fbc07ac74876fb462f712a3c6e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b1b53e5cc9d4a25b8218d3f40168f8a3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62077-F310-4C05-A296-16BE9B56824B}">
  <ds:schemaRefs>
    <ds:schemaRef ds:uri="6e074747-d357-474c-8ab5-9b9387a3592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f66c9f24-4844-4d15-b9ba-64c15d203fe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1C6B43-76E5-4715-9142-EB4FE03EC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14365</TotalTime>
  <Words>628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Century Gothic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568</cp:revision>
  <cp:lastPrinted>2022-05-10T16:13:47Z</cp:lastPrinted>
  <dcterms:modified xsi:type="dcterms:W3CDTF">2022-12-12T17:26:37Z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