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003463"/>
    <a:srgbClr val="2DA5D7"/>
    <a:srgbClr val="FFFFFF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138602"/>
            <a:ext cx="909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AM/FM radio works for recruitment, reaching passive and active job seekers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114784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110526" y="2191361"/>
            <a:ext cx="1" cy="365760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1" y="6310714"/>
            <a:ext cx="6664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+mn-lt"/>
              </a:rPr>
              <a:t>Source: </a:t>
            </a:r>
            <a:r>
              <a:rPr lang="en-US" sz="800" kern="1200" dirty="0">
                <a:latin typeface="+mn-lt"/>
                <a:sym typeface="Calibri"/>
              </a:rPr>
              <a:t>MARU/Matchbox National Study – July 2022, 1,000 total respondents; Left: Q: Of the following statements, which one best describes your current job situation? </a:t>
            </a:r>
            <a:r>
              <a:rPr lang="en-US" altLang="en-US" sz="800" kern="1200" dirty="0">
                <a:latin typeface="+mn-lt"/>
              </a:rPr>
              <a:t>Middle: Q: When is the most recent time, if ever, you spent time doing the following types of activities?; Right: Q: How frequently do you listen to each of the following radio formats?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8F150-C441-43D0-A6BC-D99BFDFA1B40}"/>
              </a:ext>
            </a:extLst>
          </p:cNvPr>
          <p:cNvSpPr txBox="1"/>
          <p:nvPr/>
        </p:nvSpPr>
        <p:spPr>
          <a:xfrm>
            <a:off x="127825" y="284780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>
              <a:defRPr/>
            </a:pPr>
            <a:r>
              <a:rPr lang="en-US" sz="1200" b="1" dirty="0">
                <a:solidFill>
                  <a:schemeClr val="tx1"/>
                </a:solidFill>
                <a:sym typeface="Calibri"/>
              </a:rPr>
              <a:t>Q: Of the following statements, which one best describes your current job situation?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20019E-66F4-438B-AFE2-AF3DF9CD053E}"/>
              </a:ext>
            </a:extLst>
          </p:cNvPr>
          <p:cNvSpPr/>
          <p:nvPr/>
        </p:nvSpPr>
        <p:spPr>
          <a:xfrm>
            <a:off x="130860" y="1338461"/>
            <a:ext cx="2813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latin typeface="Century Gothic"/>
              </a:rPr>
              <a:t>Passive job seekers are the #1 source of new workers in America and outnumber active job seekers two to 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60898D-A48D-41C6-AA1B-83A299F62E3E}"/>
              </a:ext>
            </a:extLst>
          </p:cNvPr>
          <p:cNvSpPr/>
          <p:nvPr/>
        </p:nvSpPr>
        <p:spPr>
          <a:xfrm>
            <a:off x="3160185" y="1338461"/>
            <a:ext cx="296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latin typeface="Century Gothic"/>
                <a:sym typeface="Calibri"/>
              </a:rPr>
              <a:t>AM/FM radio reaches passive and active job seekers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19BE00-9A0F-48E3-ACD9-DE46C89140B5}"/>
              </a:ext>
            </a:extLst>
          </p:cNvPr>
          <p:cNvSpPr/>
          <p:nvPr/>
        </p:nvSpPr>
        <p:spPr>
          <a:xfrm>
            <a:off x="6067243" y="1338461"/>
            <a:ext cx="3107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78"/>
            <a:r>
              <a:rPr lang="en-US" sz="1600" b="1" dirty="0">
                <a:solidFill>
                  <a:schemeClr val="tx1"/>
                </a:solidFill>
                <a:sym typeface="Calibri"/>
              </a:rPr>
              <a:t>A wide variety of AM/FM radio programming formats can be used to reach passive job seekers </a:t>
            </a:r>
            <a:endParaRPr lang="en-US" sz="1600" b="1" dirty="0">
              <a:solidFill>
                <a:schemeClr val="tx1"/>
              </a:solidFill>
              <a:latin typeface="Century Gothic"/>
              <a:sym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E5FCB-BBA6-4B38-A304-397B50155A05}"/>
              </a:ext>
            </a:extLst>
          </p:cNvPr>
          <p:cNvSpPr/>
          <p:nvPr/>
        </p:nvSpPr>
        <p:spPr>
          <a:xfrm>
            <a:off x="3253325" y="2391172"/>
            <a:ext cx="27767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77% </a:t>
            </a:r>
            <a:r>
              <a:rPr lang="en-US" dirty="0">
                <a:latin typeface="Century Gothic"/>
                <a:sym typeface="Calibri"/>
              </a:rPr>
              <a:t>of passive job seekers and </a:t>
            </a:r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76</a:t>
            </a:r>
            <a:r>
              <a:rPr lang="en-US" dirty="0">
                <a:latin typeface="Century Gothic"/>
                <a:sym typeface="Calibri"/>
              </a:rPr>
              <a:t>% of active job seekers listened to AM/FM radio in the past month</a:t>
            </a:r>
          </a:p>
          <a:p>
            <a:pPr algn="ctr" defTabSz="457189"/>
            <a:endParaRPr lang="en-US" dirty="0">
              <a:latin typeface="Century Gothic"/>
              <a:sym typeface="Calibri"/>
            </a:endParaRPr>
          </a:p>
          <a:p>
            <a:pPr algn="ctr" defTabSz="457189"/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43%</a:t>
            </a:r>
            <a:r>
              <a:rPr lang="en-US" dirty="0">
                <a:latin typeface="Century Gothic"/>
                <a:sym typeface="Calibri"/>
              </a:rPr>
              <a:t> of passive job seekers and </a:t>
            </a:r>
            <a:r>
              <a:rPr lang="en-US" b="1" dirty="0">
                <a:solidFill>
                  <a:srgbClr val="2DA5D7"/>
                </a:solidFill>
                <a:latin typeface="Century Gothic"/>
                <a:sym typeface="Calibri"/>
              </a:rPr>
              <a:t>51%</a:t>
            </a:r>
            <a:r>
              <a:rPr lang="en-US" dirty="0">
                <a:latin typeface="Century Gothic"/>
                <a:sym typeface="Calibri"/>
              </a:rPr>
              <a:t> of active job seekers have listened to AM/FM radio streaming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73A14A4-6F77-4190-BA5E-098CD4469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82706"/>
              </p:ext>
            </p:extLst>
          </p:nvPr>
        </p:nvGraphicFramePr>
        <p:xfrm>
          <a:off x="6353800" y="2522552"/>
          <a:ext cx="2534251" cy="3220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51">
                  <a:extLst>
                    <a:ext uri="{9D8B030D-6E8A-4147-A177-3AD203B41FA5}">
                      <a16:colId xmlns:a16="http://schemas.microsoft.com/office/drawing/2014/main" val="485342273"/>
                    </a:ext>
                  </a:extLst>
                </a:gridCol>
              </a:tblGrid>
              <a:tr h="477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% of passive job seekers who frequently listen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06059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Oldies/Classic Hits 45%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94080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Classic Rock 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674350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Rock 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59571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Adults Contemp. 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392713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Top 40 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974163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News/Talk 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7689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Country 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126278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Alternative 29%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78529"/>
                  </a:ext>
                </a:extLst>
              </a:tr>
              <a:tr h="260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RAB/Hip Hop 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79644"/>
                  </a:ext>
                </a:extLst>
              </a:tr>
              <a:tr h="2260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Sports 26%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2952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6CDD0CD-05E9-493D-8B3A-3D5843F2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6" y="3484550"/>
            <a:ext cx="2853175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office/2006/metadata/properties"/>
    <ds:schemaRef ds:uri="http://purl.org/dc/elements/1.1/"/>
    <ds:schemaRef ds:uri="f66c9f24-4844-4d15-b9ba-64c15d203fe1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6e074747-d357-474c-8ab5-9b9387a35920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14362</TotalTime>
  <Words>251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Century Gothic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568</cp:revision>
  <cp:lastPrinted>2022-05-10T16:13:47Z</cp:lastPrinted>
  <dcterms:modified xsi:type="dcterms:W3CDTF">2022-11-22T19:31:20Z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