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FFFFFF"/>
    <a:srgbClr val="01588E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351962"/>
            <a:ext cx="90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600" b="1" dirty="0">
                <a:solidFill>
                  <a:srgbClr val="01588E"/>
                </a:solidFill>
                <a:sym typeface="Calibri"/>
              </a:rPr>
              <a:t>AM/FM radio and digital work together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114784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303415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2377" y="6220769"/>
            <a:ext cx="713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+mn-lt"/>
                <a:cs typeface="Verdana"/>
              </a:rPr>
              <a:t>Source: Left: The Effectiveness Code, by James </a:t>
            </a:r>
            <a:r>
              <a:rPr lang="en-US" altLang="en-US" sz="800" kern="1200" dirty="0" err="1">
                <a:latin typeface="+mn-lt"/>
                <a:cs typeface="Verdana"/>
              </a:rPr>
              <a:t>Hurman</a:t>
            </a:r>
            <a:r>
              <a:rPr lang="en-US" altLang="en-US" sz="800" kern="1200" dirty="0">
                <a:latin typeface="+mn-lt"/>
                <a:cs typeface="Verdana"/>
              </a:rPr>
              <a:t> with Peter Field, Cannes Lions and WARC by </a:t>
            </a:r>
            <a:r>
              <a:rPr lang="en-US" altLang="en-US" sz="800" kern="1200" dirty="0" err="1">
                <a:latin typeface="+mn-lt"/>
                <a:cs typeface="Verdana"/>
              </a:rPr>
              <a:t>Ascential</a:t>
            </a:r>
            <a:r>
              <a:rPr lang="en-US" altLang="en-US" sz="800" kern="1200" dirty="0">
                <a:latin typeface="+mn-lt"/>
                <a:cs typeface="Verdana"/>
              </a:rPr>
              <a:t>; Middle: Nielsen Media Impact March 2022, adults 25-54: Network Radio reach based on all network affiliated radio stations at an average CPP of $5000. Digital reach based on desktop, mobile, and tablet at an average CPM of $10; Right: Nielsen </a:t>
            </a:r>
            <a:r>
              <a:rPr lang="en-US" altLang="en-US" sz="800" kern="1200" dirty="0" err="1">
                <a:latin typeface="+mn-lt"/>
                <a:cs typeface="Verdana"/>
              </a:rPr>
              <a:t>Commspoint</a:t>
            </a:r>
            <a:r>
              <a:rPr lang="en-US" altLang="en-US" sz="800" kern="1200" dirty="0">
                <a:latin typeface="+mn-lt"/>
                <a:cs typeface="Verdana"/>
              </a:rPr>
              <a:t> US 2022; AM/FM radio CPPs: A25-54 - $9,500; Social: </a:t>
            </a:r>
            <a:r>
              <a:rPr lang="en-US" altLang="en-US" sz="800" kern="1200" dirty="0" err="1">
                <a:latin typeface="+mn-lt"/>
                <a:cs typeface="Verdana"/>
              </a:rPr>
              <a:t>Commspoint</a:t>
            </a:r>
            <a:r>
              <a:rPr lang="en-US" altLang="en-US" sz="800" kern="1200" dirty="0">
                <a:latin typeface="+mn-lt"/>
                <a:cs typeface="Verdana"/>
              </a:rPr>
              <a:t> US 2022 default CPPs – Spend evenly split between Facebook, YouTube, Twitter, Instagram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8F150-C441-43D0-A6BC-D99BFDFA1B40}"/>
              </a:ext>
            </a:extLst>
          </p:cNvPr>
          <p:cNvSpPr txBox="1"/>
          <p:nvPr/>
        </p:nvSpPr>
        <p:spPr>
          <a:xfrm>
            <a:off x="95057" y="261564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/>
                <a:sym typeface="Calibri"/>
              </a:rPr>
              <a:t>Incremental effectiveness by adding media platforms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0019E-66F4-438B-AFE2-AF3DF9CD053E}"/>
              </a:ext>
            </a:extLst>
          </p:cNvPr>
          <p:cNvSpPr/>
          <p:nvPr/>
        </p:nvSpPr>
        <p:spPr>
          <a:xfrm>
            <a:off x="131398" y="1470828"/>
            <a:ext cx="2813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/>
                <a:sym typeface="Calibri"/>
              </a:rPr>
              <a:t>As more advertising channels are used, effectiveness goes 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0898D-A48D-41C6-AA1B-83A299F62E3E}"/>
              </a:ext>
            </a:extLst>
          </p:cNvPr>
          <p:cNvSpPr/>
          <p:nvPr/>
        </p:nvSpPr>
        <p:spPr>
          <a:xfrm>
            <a:off x="3160185" y="1347717"/>
            <a:ext cx="2963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latin typeface="Century Gothic"/>
                <a:sym typeface="Calibri"/>
              </a:rPr>
              <a:t>Adding AM/FM radio to digital-only campaigns generates significant incremental reach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9BE00-9A0F-48E3-ACD9-DE46C89140B5}"/>
              </a:ext>
            </a:extLst>
          </p:cNvPr>
          <p:cNvSpPr/>
          <p:nvPr/>
        </p:nvSpPr>
        <p:spPr>
          <a:xfrm>
            <a:off x="6067243" y="1347717"/>
            <a:ext cx="3107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latin typeface="Century Gothic"/>
                <a:sym typeface="Calibri"/>
              </a:rPr>
              <a:t>Adding online video and social to AM/FM radio campaigns delivers incremental reach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E5FCB-BBA6-4B38-A304-397B50155A05}"/>
              </a:ext>
            </a:extLst>
          </p:cNvPr>
          <p:cNvSpPr/>
          <p:nvPr/>
        </p:nvSpPr>
        <p:spPr>
          <a:xfrm>
            <a:off x="3387770" y="3023009"/>
            <a:ext cx="25715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dirty="0">
                <a:latin typeface="Century Gothic"/>
                <a:sym typeface="Calibri"/>
              </a:rPr>
              <a:t>Adding AM/FM radio to a digital-only plan for a 20% additional investment generated a</a:t>
            </a:r>
          </a:p>
          <a:p>
            <a:pPr algn="ctr" defTabSz="457189"/>
            <a:r>
              <a:rPr lang="en-US" sz="3200" b="1" dirty="0">
                <a:solidFill>
                  <a:srgbClr val="2DA5D7"/>
                </a:solidFill>
                <a:latin typeface="Century Gothic"/>
                <a:sym typeface="Calibri"/>
              </a:rPr>
              <a:t>+38%</a:t>
            </a:r>
            <a:endParaRPr lang="en-US" sz="2000" dirty="0">
              <a:latin typeface="Century Gothic"/>
              <a:sym typeface="Calibri"/>
            </a:endParaRPr>
          </a:p>
          <a:p>
            <a:pPr algn="ctr" defTabSz="457189"/>
            <a:r>
              <a:rPr lang="en-US" dirty="0">
                <a:latin typeface="Century Gothic"/>
                <a:sym typeface="Calibri"/>
              </a:rPr>
              <a:t>increase in</a:t>
            </a:r>
            <a:br>
              <a:rPr lang="en-US" dirty="0">
                <a:latin typeface="Century Gothic"/>
                <a:sym typeface="Calibri"/>
              </a:rPr>
            </a:br>
            <a:r>
              <a:rPr lang="en-US" dirty="0">
                <a:latin typeface="Century Gothic"/>
                <a:sym typeface="Calibri"/>
              </a:rPr>
              <a:t>campaign reach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3B4B67-022E-4453-957C-1D7DA4810A23}"/>
              </a:ext>
            </a:extLst>
          </p:cNvPr>
          <p:cNvSpPr/>
          <p:nvPr/>
        </p:nvSpPr>
        <p:spPr>
          <a:xfrm>
            <a:off x="6435701" y="3023009"/>
            <a:ext cx="25715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dirty="0">
                <a:latin typeface="Century Gothic"/>
                <a:sym typeface="Calibri"/>
              </a:rPr>
              <a:t>Adding digital to an AM/FM radio plan for a 20% additional investment generated a</a:t>
            </a:r>
          </a:p>
          <a:p>
            <a:pPr algn="ctr" defTabSz="457189"/>
            <a:r>
              <a:rPr lang="en-US" sz="3200" b="1" dirty="0">
                <a:solidFill>
                  <a:srgbClr val="2DA5D7"/>
                </a:solidFill>
                <a:latin typeface="Century Gothic"/>
                <a:sym typeface="Calibri"/>
              </a:rPr>
              <a:t>+20%</a:t>
            </a:r>
          </a:p>
          <a:p>
            <a:pPr algn="ctr" defTabSz="457189"/>
            <a:r>
              <a:rPr lang="en-US" dirty="0">
                <a:latin typeface="Century Gothic"/>
                <a:sym typeface="Calibri"/>
              </a:rPr>
              <a:t>increase in</a:t>
            </a:r>
            <a:br>
              <a:rPr lang="en-US" dirty="0">
                <a:latin typeface="Century Gothic"/>
                <a:sym typeface="Calibri"/>
              </a:rPr>
            </a:br>
            <a:r>
              <a:rPr lang="en-US" dirty="0">
                <a:latin typeface="Century Gothic"/>
                <a:sym typeface="Calibri"/>
              </a:rPr>
              <a:t>campaign reach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FA43D-AAFA-4A0F-9059-0ACA2190E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2" y="3077305"/>
            <a:ext cx="284707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6e074747-d357-474c-8ab5-9b9387a359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14348</TotalTime>
  <Words>210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565</cp:revision>
  <cp:lastPrinted>2022-05-10T16:13:47Z</cp:lastPrinted>
  <dcterms:modified xsi:type="dcterms:W3CDTF">2022-10-19T15:51:00Z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