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469" r:id="rId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15:clr>
            <a:srgbClr val="A4A3A4"/>
          </p15:clr>
        </p15:guide>
        <p15:guide id="2" pos="28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shana Shapiro"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5D7"/>
    <a:srgbClr val="003463"/>
    <a:srgbClr val="FFFFFF"/>
    <a:srgbClr val="01588E"/>
    <a:srgbClr val="0770B1"/>
    <a:srgbClr val="1F8EC5"/>
    <a:srgbClr val="000000"/>
    <a:srgbClr val="929191"/>
    <a:srgbClr val="666666"/>
    <a:srgbClr val="004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DF"/>
          </a:solidFill>
        </a:fill>
      </a:tcStyle>
    </a:wholeTbl>
    <a:band2H>
      <a:tcTxStyle/>
      <a:tcStyle>
        <a:tcBdr/>
        <a:fill>
          <a:solidFill>
            <a:srgbClr val="E7EA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94246" autoAdjust="0"/>
  </p:normalViewPr>
  <p:slideViewPr>
    <p:cSldViewPr snapToGrid="0" snapToObjects="1">
      <p:cViewPr varScale="1">
        <p:scale>
          <a:sx n="61" d="100"/>
          <a:sy n="61" d="100"/>
        </p:scale>
        <p:origin x="1306" y="48"/>
      </p:cViewPr>
      <p:guideLst>
        <p:guide orient="horz"/>
        <p:guide pos="2876"/>
      </p:guideLst>
    </p:cSldViewPr>
  </p:slideViewPr>
  <p:notesTextViewPr>
    <p:cViewPr>
      <p:scale>
        <a:sx n="100" d="100"/>
        <a:sy n="100" d="100"/>
      </p:scale>
      <p:origin x="0" y="0"/>
    </p:cViewPr>
  </p:notesTextViewPr>
  <p:sorterViewPr>
    <p:cViewPr>
      <p:scale>
        <a:sx n="200" d="100"/>
        <a:sy n="200" d="100"/>
      </p:scale>
      <p:origin x="0" y="680"/>
    </p:cViewPr>
  </p:sorterViewPr>
  <p:notesViewPr>
    <p:cSldViewPr snapToGrid="0" snapToObjects="1">
      <p:cViewPr varScale="1">
        <p:scale>
          <a:sx n="114" d="100"/>
          <a:sy n="114" d="100"/>
        </p:scale>
        <p:origin x="-53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93" tIns="43247" rIns="86493" bIns="43247"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56595"/>
          </a:xfrm>
          <a:prstGeom prst="rect">
            <a:avLst/>
          </a:prstGeom>
        </p:spPr>
        <p:txBody>
          <a:bodyPr vert="horz" lIns="86493" tIns="43247" rIns="86493" bIns="43247" rtlCol="0"/>
          <a:lstStyle>
            <a:lvl1pPr algn="r">
              <a:defRPr sz="1100"/>
            </a:lvl1pPr>
          </a:lstStyle>
          <a:p>
            <a:fld id="{661F8516-2899-B645-A02E-84909ADB0A76}" type="datetimeFigureOut">
              <a:rPr lang="en-US" smtClean="0"/>
              <a:t>9/29/2022</a:t>
            </a:fld>
            <a:endParaRPr lang="en-US"/>
          </a:p>
        </p:txBody>
      </p:sp>
      <p:sp>
        <p:nvSpPr>
          <p:cNvPr id="4" name="Footer Placeholder 3"/>
          <p:cNvSpPr>
            <a:spLocks noGrp="1"/>
          </p:cNvSpPr>
          <p:nvPr>
            <p:ph type="ftr" sz="quarter" idx="2"/>
          </p:nvPr>
        </p:nvSpPr>
        <p:spPr>
          <a:xfrm>
            <a:off x="0" y="8685894"/>
            <a:ext cx="2972098" cy="456595"/>
          </a:xfrm>
          <a:prstGeom prst="rect">
            <a:avLst/>
          </a:prstGeom>
        </p:spPr>
        <p:txBody>
          <a:bodyPr vert="horz" lIns="86493" tIns="43247" rIns="86493" bIns="43247"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685894"/>
            <a:ext cx="2972098" cy="456595"/>
          </a:xfrm>
          <a:prstGeom prst="rect">
            <a:avLst/>
          </a:prstGeom>
        </p:spPr>
        <p:txBody>
          <a:bodyPr vert="horz" lIns="86493" tIns="43247" rIns="86493" bIns="43247" rtlCol="0" anchor="b"/>
          <a:lstStyle>
            <a:lvl1pPr algn="r">
              <a:defRPr sz="1100"/>
            </a:lvl1pPr>
          </a:lstStyle>
          <a:p>
            <a:fld id="{E0A25E00-2D9F-B043-A07D-560D63B3EDF4}" type="slidenum">
              <a:rPr lang="en-US" smtClean="0"/>
              <a:t>‹#›</a:t>
            </a:fld>
            <a:endParaRPr lang="en-US"/>
          </a:p>
        </p:txBody>
      </p:sp>
    </p:spTree>
    <p:extLst>
      <p:ext uri="{BB962C8B-B14F-4D97-AF65-F5344CB8AC3E}">
        <p14:creationId xmlns:p14="http://schemas.microsoft.com/office/powerpoint/2010/main" val="196604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4588" y="685800"/>
            <a:ext cx="4570412" cy="3429000"/>
          </a:xfrm>
          <a:prstGeom prst="rect">
            <a:avLst/>
          </a:prstGeom>
        </p:spPr>
        <p:txBody>
          <a:bodyPr lIns="91418" tIns="45710" rIns="91418" bIns="45710"/>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lIns="91418" tIns="45710" rIns="91418" bIns="45710"/>
          <a:lstStyle/>
          <a:p>
            <a:endParaRPr/>
          </a:p>
        </p:txBody>
      </p:sp>
    </p:spTree>
    <p:extLst>
      <p:ext uri="{BB962C8B-B14F-4D97-AF65-F5344CB8AC3E}">
        <p14:creationId xmlns:p14="http://schemas.microsoft.com/office/powerpoint/2010/main" val="2841518074"/>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96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hotos">
    <p:spTree>
      <p:nvGrpSpPr>
        <p:cNvPr id="1" name=""/>
        <p:cNvGrpSpPr/>
        <p:nvPr/>
      </p:nvGrpSpPr>
      <p:grpSpPr>
        <a:xfrm>
          <a:off x="0" y="0"/>
          <a:ext cx="0" cy="0"/>
          <a:chOff x="0" y="0"/>
          <a:chExt cx="0" cy="0"/>
        </a:xfrm>
      </p:grpSpPr>
      <p:pic>
        <p:nvPicPr>
          <p:cNvPr id="2" name="Picture 1" descr="CoverImage_10x7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umulus_Curv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536" y="-1"/>
            <a:ext cx="6125608" cy="6858001"/>
          </a:xfrm>
          <a:prstGeom prst="rect">
            <a:avLst/>
          </a:prstGeom>
        </p:spPr>
      </p:pic>
    </p:spTree>
    <p:extLst>
      <p:ext uri="{BB962C8B-B14F-4D97-AF65-F5344CB8AC3E}">
        <p14:creationId xmlns:p14="http://schemas.microsoft.com/office/powerpoint/2010/main" val="25874265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White Footer">
    <p:spTree>
      <p:nvGrpSpPr>
        <p:cNvPr id="1" name=""/>
        <p:cNvGrpSpPr/>
        <p:nvPr/>
      </p:nvGrpSpPr>
      <p:grpSpPr>
        <a:xfrm>
          <a:off x="0" y="0"/>
          <a:ext cx="0" cy="0"/>
          <a:chOff x="0" y="0"/>
          <a:chExt cx="0" cy="0"/>
        </a:xfrm>
      </p:grpSpPr>
      <p:pic>
        <p:nvPicPr>
          <p:cNvPr id="10" name="Picture 9" descr="Cumulus-WhiteBKG.jpg"/>
          <p:cNvPicPr>
            <a:picLocks noChangeAspect="1"/>
          </p:cNvPicPr>
          <p:nvPr userDrawn="1"/>
        </p:nvPicPr>
        <p:blipFill rotWithShape="1">
          <a:blip r:embed="rId2">
            <a:extLst>
              <a:ext uri="{28A0092B-C50C-407E-A947-70E740481C1C}">
                <a14:useLocalDpi xmlns:a14="http://schemas.microsoft.com/office/drawing/2010/main" val="0"/>
              </a:ext>
            </a:extLst>
          </a:blip>
          <a:srcRect t="80741"/>
          <a:stretch/>
        </p:blipFill>
        <p:spPr>
          <a:xfrm>
            <a:off x="1" y="5537200"/>
            <a:ext cx="9135879" cy="1320800"/>
          </a:xfrm>
          <a:prstGeom prst="rect">
            <a:avLst/>
          </a:prstGeom>
        </p:spPr>
      </p:pic>
      <p:cxnSp>
        <p:nvCxnSpPr>
          <p:cNvPr id="5" name="Straight Connector 4"/>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3" name="Content Placeholder 2"/>
          <p:cNvSpPr>
            <a:spLocks noGrp="1"/>
          </p:cNvSpPr>
          <p:nvPr>
            <p:ph sz="quarter" idx="10"/>
          </p:nvPr>
        </p:nvSpPr>
        <p:spPr>
          <a:xfrm>
            <a:off x="377826" y="1422400"/>
            <a:ext cx="8423275" cy="4639733"/>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cxnSp>
        <p:nvCxnSpPr>
          <p:cNvPr id="8" name="Straight Connector 7"/>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1"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defRPr sz="3200"/>
            </a:lvl1pPr>
          </a:lstStyle>
          <a:p>
            <a:r>
              <a:rPr dirty="0"/>
              <a:t>Title Text</a:t>
            </a:r>
          </a:p>
        </p:txBody>
      </p:sp>
      <p:pic>
        <p:nvPicPr>
          <p:cNvPr id="12" name="Picture 11" descr="CRSG_DCM-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7523194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lue Footer">
    <p:spTree>
      <p:nvGrpSpPr>
        <p:cNvPr id="1" name=""/>
        <p:cNvGrpSpPr/>
        <p:nvPr/>
      </p:nvGrpSpPr>
      <p:grpSpPr>
        <a:xfrm>
          <a:off x="0" y="0"/>
          <a:ext cx="0" cy="0"/>
          <a:chOff x="0" y="0"/>
          <a:chExt cx="0" cy="0"/>
        </a:xfrm>
      </p:grpSpPr>
      <p:pic>
        <p:nvPicPr>
          <p:cNvPr id="5" name="image5.png"/>
          <p:cNvPicPr>
            <a:picLocks noChangeAspect="1"/>
          </p:cNvPicPr>
          <p:nvPr userDrawn="1"/>
        </p:nvPicPr>
        <p:blipFill>
          <a:blip r:embed="rId2">
            <a:extLst>
              <a:ext uri="{28A0092B-C50C-407E-A947-70E740481C1C}">
                <a14:useLocalDpi xmlns:a14="http://schemas.microsoft.com/office/drawing/2010/main" val="0"/>
              </a:ext>
            </a:extLst>
          </a:blip>
          <a:srcRect l="12720" r="12521"/>
          <a:stretch>
            <a:fillRect/>
          </a:stretch>
        </p:blipFill>
        <p:spPr bwMode="auto">
          <a:xfrm>
            <a:off x="-1588" y="0"/>
            <a:ext cx="9145588"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3" name="Straight Connector 2"/>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2"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defRPr sz="3200"/>
            </a:lvl1pPr>
          </a:lstStyle>
          <a:p>
            <a:r>
              <a:rPr dirty="0"/>
              <a:t>Title Text</a:t>
            </a:r>
          </a:p>
        </p:txBody>
      </p:sp>
      <p:sp>
        <p:nvSpPr>
          <p:cNvPr id="13" name="Shape 3"/>
          <p:cNvSpPr>
            <a:spLocks noGrp="1"/>
          </p:cNvSpPr>
          <p:nvPr>
            <p:ph idx="1"/>
          </p:nvPr>
        </p:nvSpPr>
        <p:spPr>
          <a:xfrm>
            <a:off x="407988" y="1333500"/>
            <a:ext cx="8443912" cy="4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4026790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nfographic">
    <p:spTree>
      <p:nvGrpSpPr>
        <p:cNvPr id="1" name=""/>
        <p:cNvGrpSpPr/>
        <p:nvPr/>
      </p:nvGrpSpPr>
      <p:grpSpPr>
        <a:xfrm>
          <a:off x="0" y="0"/>
          <a:ext cx="0" cy="0"/>
          <a:chOff x="0" y="0"/>
          <a:chExt cx="0" cy="0"/>
        </a:xfrm>
      </p:grpSpPr>
      <p:pic>
        <p:nvPicPr>
          <p:cNvPr id="36" name="image1.jpeg" descr="Blue.jpg"/>
          <p:cNvPicPr>
            <a:picLocks noChangeAspect="1"/>
          </p:cNvPicPr>
          <p:nvPr/>
        </p:nvPicPr>
        <p:blipFill>
          <a:blip r:embed="rId2"/>
          <a:stretch>
            <a:fillRect/>
          </a:stretch>
        </p:blipFill>
        <p:spPr>
          <a:xfrm>
            <a:off x="2" y="1202266"/>
            <a:ext cx="9144004" cy="5068625"/>
          </a:xfrm>
          <a:prstGeom prst="rect">
            <a:avLst/>
          </a:prstGeom>
          <a:ln w="12700">
            <a:miter lim="400000"/>
          </a:ln>
        </p:spPr>
      </p:pic>
      <p:pic>
        <p:nvPicPr>
          <p:cNvPr id="4" name="image20.jpeg" descr="Image15.jpg"/>
          <p:cNvPicPr>
            <a:picLocks noChangeAspect="1"/>
          </p:cNvPicPr>
          <p:nvPr userDrawn="1"/>
        </p:nvPicPr>
        <p:blipFill rotWithShape="1">
          <a:blip r:embed="rId3"/>
          <a:srcRect l="9035" t="5914" r="1465"/>
          <a:stretch/>
        </p:blipFill>
        <p:spPr>
          <a:xfrm>
            <a:off x="-1" y="1202266"/>
            <a:ext cx="9144001" cy="5080001"/>
          </a:xfrm>
          <a:prstGeom prst="rect">
            <a:avLst/>
          </a:prstGeom>
          <a:ln w="12700">
            <a:miter lim="400000"/>
          </a:ln>
        </p:spPr>
      </p:pic>
      <p:sp>
        <p:nvSpPr>
          <p:cNvPr id="6"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sp>
        <p:nvSpPr>
          <p:cNvPr id="7" name="Content Placeholder 2"/>
          <p:cNvSpPr>
            <a:spLocks noGrp="1"/>
          </p:cNvSpPr>
          <p:nvPr>
            <p:ph sz="quarter" idx="10"/>
          </p:nvPr>
        </p:nvSpPr>
        <p:spPr>
          <a:xfrm>
            <a:off x="377826" y="1422400"/>
            <a:ext cx="8423275" cy="4639733"/>
          </a:xfr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2"/>
          <p:cNvSpPr>
            <a:spLocks noGrp="1"/>
          </p:cNvSpPr>
          <p:nvPr>
            <p:ph type="title"/>
          </p:nvPr>
        </p:nvSpPr>
        <p:spPr>
          <a:xfrm>
            <a:off x="407988" y="274639"/>
            <a:ext cx="8443912" cy="7921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defRPr sz="3200"/>
            </a:lvl1pPr>
          </a:lstStyle>
          <a:p>
            <a:r>
              <a:rPr dirty="0"/>
              <a:t>Title Text</a:t>
            </a:r>
          </a:p>
        </p:txBody>
      </p:sp>
      <p:pic>
        <p:nvPicPr>
          <p:cNvPr id="9" name="Picture 8" descr="CRSG_DCM-Horizont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4680430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nly - No Text ">
    <p:spTree>
      <p:nvGrpSpPr>
        <p:cNvPr id="1" name=""/>
        <p:cNvGrpSpPr/>
        <p:nvPr/>
      </p:nvGrpSpPr>
      <p:grpSpPr>
        <a:xfrm>
          <a:off x="0" y="0"/>
          <a:ext cx="0" cy="0"/>
          <a:chOff x="0" y="0"/>
          <a:chExt cx="0" cy="0"/>
        </a:xfrm>
      </p:grpSpPr>
      <p:pic>
        <p:nvPicPr>
          <p:cNvPr id="5" name="image5.png"/>
          <p:cNvPicPr>
            <a:picLocks noChangeAspect="1"/>
          </p:cNvPicPr>
          <p:nvPr userDrawn="1"/>
        </p:nvPicPr>
        <p:blipFill>
          <a:blip r:embed="rId2">
            <a:extLst>
              <a:ext uri="{28A0092B-C50C-407E-A947-70E740481C1C}">
                <a14:useLocalDpi xmlns:a14="http://schemas.microsoft.com/office/drawing/2010/main" val="0"/>
              </a:ext>
            </a:extLst>
          </a:blip>
          <a:srcRect l="12720" r="12521"/>
          <a:stretch>
            <a:fillRect/>
          </a:stretch>
        </p:blipFill>
        <p:spPr bwMode="auto">
          <a:xfrm>
            <a:off x="-1588" y="0"/>
            <a:ext cx="9145588"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8" name="Straight Connector 7"/>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7"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pic>
        <p:nvPicPr>
          <p:cNvPr id="9" name="Picture 8" descr="CRSG_DCM-Horizont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3309" y="6475741"/>
            <a:ext cx="1006055" cy="274779"/>
          </a:xfrm>
          <a:prstGeom prst="rect">
            <a:avLst/>
          </a:prstGeom>
        </p:spPr>
      </p:pic>
    </p:spTree>
    <p:extLst>
      <p:ext uri="{BB962C8B-B14F-4D97-AF65-F5344CB8AC3E}">
        <p14:creationId xmlns:p14="http://schemas.microsoft.com/office/powerpoint/2010/main" val="35910819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nly - No Text #2">
    <p:spTree>
      <p:nvGrpSpPr>
        <p:cNvPr id="1" name=""/>
        <p:cNvGrpSpPr/>
        <p:nvPr/>
      </p:nvGrpSpPr>
      <p:grpSpPr>
        <a:xfrm>
          <a:off x="0" y="0"/>
          <a:ext cx="0" cy="0"/>
          <a:chOff x="0" y="0"/>
          <a:chExt cx="0" cy="0"/>
        </a:xfrm>
      </p:grpSpPr>
      <p:pic>
        <p:nvPicPr>
          <p:cNvPr id="10" name="Picture 9" descr="Cumulus-WhiteBKG.jpg"/>
          <p:cNvPicPr>
            <a:picLocks noChangeAspect="1"/>
          </p:cNvPicPr>
          <p:nvPr userDrawn="1"/>
        </p:nvPicPr>
        <p:blipFill rotWithShape="1">
          <a:blip r:embed="rId2">
            <a:extLst>
              <a:ext uri="{28A0092B-C50C-407E-A947-70E740481C1C}">
                <a14:useLocalDpi xmlns:a14="http://schemas.microsoft.com/office/drawing/2010/main" val="0"/>
              </a:ext>
            </a:extLst>
          </a:blip>
          <a:srcRect t="80741"/>
          <a:stretch/>
        </p:blipFill>
        <p:spPr>
          <a:xfrm>
            <a:off x="1" y="5537200"/>
            <a:ext cx="9135879" cy="1320800"/>
          </a:xfrm>
          <a:prstGeom prst="rect">
            <a:avLst/>
          </a:prstGeom>
        </p:spPr>
      </p:pic>
      <p:cxnSp>
        <p:nvCxnSpPr>
          <p:cNvPr id="5" name="Straight Connector 4"/>
          <p:cNvCxnSpPr/>
          <p:nvPr userDrawn="1"/>
        </p:nvCxnSpPr>
        <p:spPr>
          <a:xfrm>
            <a:off x="-1588" y="1231900"/>
            <a:ext cx="9145588" cy="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1" name="Shape 13"/>
          <p:cNvSpPr txBox="1">
            <a:spLocks/>
          </p:cNvSpPr>
          <p:nvPr userDrawn="1"/>
        </p:nvSpPr>
        <p:spPr>
          <a:xfrm>
            <a:off x="8718022"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en-US" smtClean="0"/>
              <a:pPr/>
              <a:t>‹#›</a:t>
            </a:fld>
            <a:endParaRPr lang="en-US" dirty="0"/>
          </a:p>
        </p:txBody>
      </p:sp>
      <p:pic>
        <p:nvPicPr>
          <p:cNvPr id="6" name="Picture 5" descr="CRSG_DCM-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8083" y="6448720"/>
            <a:ext cx="959990" cy="321117"/>
          </a:xfrm>
          <a:prstGeom prst="rect">
            <a:avLst/>
          </a:prstGeom>
        </p:spPr>
      </p:pic>
    </p:spTree>
    <p:extLst>
      <p:ext uri="{BB962C8B-B14F-4D97-AF65-F5344CB8AC3E}">
        <p14:creationId xmlns:p14="http://schemas.microsoft.com/office/powerpoint/2010/main" val="26551927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4" name="Picture 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0"/>
            <a:ext cx="9144000" cy="6858000"/>
          </a:xfrm>
          <a:prstGeom prst="rect">
            <a:avLst/>
          </a:prstGeom>
        </p:spPr>
      </p:pic>
      <p:pic>
        <p:nvPicPr>
          <p:cNvPr id="8" name="Picture 7" descr="Cumulus_Curv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393" y="-2"/>
            <a:ext cx="6125608" cy="6858001"/>
          </a:xfrm>
          <a:prstGeom prst="rect">
            <a:avLst/>
          </a:prstGeom>
        </p:spPr>
      </p:pic>
      <p:sp>
        <p:nvSpPr>
          <p:cNvPr id="11" name="Shape 2"/>
          <p:cNvSpPr>
            <a:spLocks noGrp="1"/>
          </p:cNvSpPr>
          <p:nvPr>
            <p:ph type="title"/>
          </p:nvPr>
        </p:nvSpPr>
        <p:spPr>
          <a:xfrm>
            <a:off x="4762500" y="2715420"/>
            <a:ext cx="3708400" cy="7921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a:defRPr sz="5400"/>
            </a:lvl1pPr>
          </a:lstStyle>
          <a:p>
            <a:r>
              <a:rPr dirty="0"/>
              <a:t>Title Text</a:t>
            </a:r>
          </a:p>
        </p:txBody>
      </p:sp>
      <p:sp>
        <p:nvSpPr>
          <p:cNvPr id="9" name="Shape 13"/>
          <p:cNvSpPr txBox="1">
            <a:spLocks/>
          </p:cNvSpPr>
          <p:nvPr userDrawn="1"/>
        </p:nvSpPr>
        <p:spPr>
          <a:xfrm>
            <a:off x="0" y="6441999"/>
            <a:ext cx="425978" cy="26160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lumMod val="75000"/>
                  </a:schemeClr>
                </a:solidFill>
                <a:effectLst/>
                <a:uFillTx/>
                <a:latin typeface="Century Gothic"/>
                <a:ea typeface="Century Gothic"/>
                <a:cs typeface="Century Gothic"/>
                <a:sym typeface="Century Gothic"/>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algn="r"/>
            <a:fld id="{86CB4B4D-7CA3-9044-876B-883B54F8677D}" type="slidenum">
              <a:rPr lang="en-US" smtClean="0"/>
              <a:pPr algn="r"/>
              <a:t>‹#›</a:t>
            </a:fld>
            <a:endParaRPr lang="en-US" dirty="0"/>
          </a:p>
        </p:txBody>
      </p:sp>
      <p:pic>
        <p:nvPicPr>
          <p:cNvPr id="12" name="Picture 11" descr="CRSG_DCM-Horizontal-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530" y="6425229"/>
            <a:ext cx="1006055" cy="274779"/>
          </a:xfrm>
          <a:prstGeom prst="rect">
            <a:avLst/>
          </a:prstGeom>
        </p:spPr>
      </p:pic>
    </p:spTree>
    <p:extLst>
      <p:ext uri="{BB962C8B-B14F-4D97-AF65-F5344CB8AC3E}">
        <p14:creationId xmlns:p14="http://schemas.microsoft.com/office/powerpoint/2010/main" val="18472433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 Thank You #2">
    <p:spTree>
      <p:nvGrpSpPr>
        <p:cNvPr id="1" name=""/>
        <p:cNvGrpSpPr/>
        <p:nvPr/>
      </p:nvGrpSpPr>
      <p:grpSpPr>
        <a:xfrm>
          <a:off x="0" y="0"/>
          <a:ext cx="0" cy="0"/>
          <a:chOff x="0" y="0"/>
          <a:chExt cx="0" cy="0"/>
        </a:xfrm>
      </p:grpSpPr>
      <p:pic>
        <p:nvPicPr>
          <p:cNvPr id="7" name="image20.jpeg" descr="Image15.jpg"/>
          <p:cNvPicPr>
            <a:picLocks noChangeAspect="1"/>
          </p:cNvPicPr>
          <p:nvPr userDrawn="1"/>
        </p:nvPicPr>
        <p:blipFill rotWithShape="1">
          <a:blip r:embed="rId2"/>
          <a:srcRect l="9035" t="5914" r="1465"/>
          <a:stretch/>
        </p:blipFill>
        <p:spPr>
          <a:xfrm>
            <a:off x="-1" y="1206500"/>
            <a:ext cx="9144001" cy="5080001"/>
          </a:xfrm>
          <a:prstGeom prst="rect">
            <a:avLst/>
          </a:prstGeom>
          <a:ln w="12700">
            <a:miter lim="400000"/>
          </a:ln>
        </p:spPr>
      </p:pic>
    </p:spTree>
    <p:extLst>
      <p:ext uri="{BB962C8B-B14F-4D97-AF65-F5344CB8AC3E}">
        <p14:creationId xmlns:p14="http://schemas.microsoft.com/office/powerpoint/2010/main" val="32084054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BLANK NO COPY OR ARTWOR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2241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45259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553200" y="6356353"/>
            <a:ext cx="264733" cy="261606"/>
          </a:xfrm>
          <a:prstGeom prst="rect">
            <a:avLst/>
          </a:prstGeom>
          <a:ln w="12700">
            <a:miter lim="400000"/>
          </a:ln>
        </p:spPr>
        <p:txBody>
          <a:bodyPr wrap="none" lIns="45718" tIns="45718" rIns="45718" bIns="45718">
            <a:spAutoFit/>
          </a:bodyPr>
          <a:lstStyle>
            <a:lvl1pPr>
              <a:defRPr sz="1100">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77" r:id="rId1"/>
    <p:sldLayoutId id="2147483668" r:id="rId2"/>
    <p:sldLayoutId id="2147483670" r:id="rId3"/>
    <p:sldLayoutId id="2147483675" r:id="rId4"/>
    <p:sldLayoutId id="2147483673" r:id="rId5"/>
    <p:sldLayoutId id="2147483672" r:id="rId6"/>
    <p:sldLayoutId id="2147483674" r:id="rId7"/>
    <p:sldLayoutId id="2147483676" r:id="rId8"/>
    <p:sldLayoutId id="2147483671" r:id="rId9"/>
  </p:sldLayoutIdLst>
  <p:transition spd="med"/>
  <p:txStyles>
    <p:titleStyle>
      <a:lvl1pPr marL="0" marR="0" indent="0" algn="ctr" defTabSz="457200" rtl="0" latinLnBrk="0">
        <a:lnSpc>
          <a:spcPct val="100000"/>
        </a:lnSpc>
        <a:spcBef>
          <a:spcPts val="0"/>
        </a:spcBef>
        <a:spcAft>
          <a:spcPts val="0"/>
        </a:spcAft>
        <a:buClrTx/>
        <a:buSzTx/>
        <a:buFontTx/>
        <a:buNone/>
        <a:tabLst/>
        <a:defRPr sz="3200" b="1" i="0" u="none" strike="noStrike" cap="none" spc="0" baseline="0">
          <a:ln>
            <a:noFill/>
          </a:ln>
          <a:solidFill>
            <a:schemeClr val="accent1"/>
          </a:solidFill>
          <a:uFillTx/>
          <a:latin typeface="Century Gothic"/>
          <a:ea typeface="Century Gothic"/>
          <a:cs typeface="Century Gothic"/>
          <a:sym typeface="Century Gothic"/>
        </a:defRPr>
      </a:lvl1pPr>
      <a:lvl2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2pPr>
      <a:lvl3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3pPr>
      <a:lvl4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4pPr>
      <a:lvl5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5pPr>
      <a:lvl6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6pPr>
      <a:lvl7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7pPr>
      <a:lvl8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8pPr>
      <a:lvl9pPr marL="0" marR="0" indent="0" algn="ctr" defTabSz="457200"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entury Gothic"/>
          <a:ea typeface="Century Gothic"/>
          <a:cs typeface="Century Gothic"/>
          <a:sym typeface="Century Gothic"/>
        </a:defRPr>
      </a:lvl9pPr>
    </p:titleStyle>
    <p:bodyStyle>
      <a:lvl1pPr marL="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1pPr>
      <a:lvl2pPr marL="4572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2pPr>
      <a:lvl3pPr marL="9144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3pPr>
      <a:lvl4pPr marL="13716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4pPr>
      <a:lvl5pPr marL="1828800" marR="0" indent="0" algn="l" defTabSz="457200" rtl="0" latinLnBrk="0">
        <a:lnSpc>
          <a:spcPct val="100000"/>
        </a:lnSpc>
        <a:spcBef>
          <a:spcPts val="400"/>
        </a:spcBef>
        <a:spcAft>
          <a:spcPts val="0"/>
        </a:spcAft>
        <a:buClrTx/>
        <a:buSzPct val="100000"/>
        <a:buFont typeface="Arial"/>
        <a:buNone/>
        <a:tabLst/>
        <a:defRPr sz="1800" b="0" i="0" u="none" strike="noStrike" cap="none" spc="0" baseline="0">
          <a:ln>
            <a:noFill/>
          </a:ln>
          <a:solidFill>
            <a:srgbClr val="000000"/>
          </a:solidFill>
          <a:uFillTx/>
          <a:latin typeface="Century Gothic"/>
          <a:ea typeface="Century Gothic"/>
          <a:cs typeface="Century Gothic"/>
          <a:sym typeface="Century Gothic"/>
        </a:defRPr>
      </a:lvl5pPr>
      <a:lvl6pPr marL="2491738"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6pPr>
      <a:lvl7pPr marL="2948938"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7pPr>
      <a:lvl8pPr marL="3406140" marR="0" indent="-205738"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8pPr>
      <a:lvl9pPr marL="3863340" marR="0" indent="-205740"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entury Gothic"/>
          <a:ea typeface="Century Gothic"/>
          <a:cs typeface="Century Gothic"/>
          <a:sym typeface="Century Gothic"/>
        </a:defRPr>
      </a:lvl9pPr>
    </p:bodyStyle>
    <p:otherStyle>
      <a:lvl1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646" y="219882"/>
            <a:ext cx="8300709" cy="523220"/>
          </a:xfrm>
          <a:prstGeom prst="rect">
            <a:avLst/>
          </a:prstGeom>
          <a:noFill/>
        </p:spPr>
        <p:txBody>
          <a:bodyPr wrap="square" rtlCol="0">
            <a:spAutoFit/>
          </a:bodyPr>
          <a:lstStyle/>
          <a:p>
            <a:pPr algn="ctr" defTabSz="457189"/>
            <a:r>
              <a:rPr lang="en-US" sz="2800" b="1" dirty="0">
                <a:solidFill>
                  <a:srgbClr val="01588E"/>
                </a:solidFill>
                <a:sym typeface="Calibri"/>
              </a:rPr>
              <a:t>Marketing strategies for an uncertain economy</a:t>
            </a:r>
          </a:p>
        </p:txBody>
      </p:sp>
      <p:sp>
        <p:nvSpPr>
          <p:cNvPr id="20" name="Shape 100"/>
          <p:cNvSpPr/>
          <p:nvPr/>
        </p:nvSpPr>
        <p:spPr>
          <a:xfrm>
            <a:off x="6136106" y="840715"/>
            <a:ext cx="2899294" cy="584771"/>
          </a:xfrm>
          <a:prstGeom prst="rect">
            <a:avLst/>
          </a:prstGeom>
          <a:noFill/>
          <a:ln w="12700">
            <a:miter lim="400000"/>
          </a:ln>
          <a:extLst>
            <a:ext uri="{C572A759-6A51-4108-AA02-DFA0A04FC94B}">
              <ma14:wrappingTextBoxFlag xmlns:ma14="http://schemas.microsoft.com/office/mac/drawingml/2011/main" xmlns="" val="1"/>
            </a:ext>
          </a:extLst>
        </p:spPr>
        <p:txBody>
          <a:bodyPr wrap="square" lIns="274320" tIns="45718" rIns="91440" bIns="45718">
            <a:spAutoFit/>
          </a:bodyPr>
          <a:lstStyle/>
          <a:p>
            <a:pPr algn="ctr">
              <a:defRPr>
                <a:solidFill>
                  <a:schemeClr val="accent1"/>
                </a:solidFill>
                <a:latin typeface="Century Gothic"/>
                <a:ea typeface="Century Gothic"/>
                <a:cs typeface="Century Gothic"/>
                <a:sym typeface="Century Gothic"/>
              </a:defRPr>
            </a:pPr>
            <a:r>
              <a:rPr lang="en-US" sz="1600" b="1" dirty="0">
                <a:solidFill>
                  <a:srgbClr val="2DA5D7"/>
                </a:solidFill>
                <a:sym typeface="Century Gothic"/>
              </a:rPr>
              <a:t>Creative – the more they feel, the more they </a:t>
            </a:r>
            <a:r>
              <a:rPr lang="en-US" sz="1600" b="1" dirty="0" smtClean="0">
                <a:solidFill>
                  <a:srgbClr val="2DA5D7"/>
                </a:solidFill>
                <a:sym typeface="Century Gothic"/>
              </a:rPr>
              <a:t>buy</a:t>
            </a:r>
            <a:endParaRPr lang="en-US" sz="1600" b="1" dirty="0">
              <a:solidFill>
                <a:srgbClr val="2DA5D7"/>
              </a:solidFill>
            </a:endParaRPr>
          </a:p>
        </p:txBody>
      </p:sp>
      <p:cxnSp>
        <p:nvCxnSpPr>
          <p:cNvPr id="23" name="Straight Connector 22"/>
          <p:cNvCxnSpPr>
            <a:cxnSpLocks/>
          </p:cNvCxnSpPr>
          <p:nvPr/>
        </p:nvCxnSpPr>
        <p:spPr>
          <a:xfrm>
            <a:off x="3043664" y="2160202"/>
            <a:ext cx="1" cy="301752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cxnSp>
        <p:nvCxnSpPr>
          <p:cNvPr id="24" name="Straight Connector 23"/>
          <p:cNvCxnSpPr>
            <a:cxnSpLocks/>
          </p:cNvCxnSpPr>
          <p:nvPr/>
        </p:nvCxnSpPr>
        <p:spPr>
          <a:xfrm>
            <a:off x="6412245" y="2160202"/>
            <a:ext cx="1" cy="3017520"/>
          </a:xfrm>
          <a:prstGeom prst="line">
            <a:avLst/>
          </a:prstGeom>
          <a:noFill/>
          <a:ln w="254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cxnSp>
      <p:sp>
        <p:nvSpPr>
          <p:cNvPr id="16" name="TextBox 15"/>
          <p:cNvSpPr txBox="1"/>
          <p:nvPr/>
        </p:nvSpPr>
        <p:spPr>
          <a:xfrm>
            <a:off x="7187562" y="6126052"/>
            <a:ext cx="1863129" cy="646327"/>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a:ea typeface="+mn-ea"/>
                <a:cs typeface="+mn-cs"/>
              </a:rPr>
              <a:t>INSERT STATION LOGO HERE</a:t>
            </a:r>
            <a:endParaRPr kumimoji="0" lang="en-US" sz="1800" b="0" i="0" u="none" strike="noStrike" kern="1200" cap="none" spc="0" normalizeH="0" baseline="0" noProof="0" dirty="0">
              <a:ln>
                <a:noFill/>
              </a:ln>
              <a:solidFill>
                <a:srgbClr val="FF0000"/>
              </a:solidFill>
              <a:effectLst/>
              <a:uLnTx/>
              <a:uFillTx/>
              <a:latin typeface="Century Gothic"/>
              <a:ea typeface="+mn-ea"/>
              <a:cs typeface="+mn-cs"/>
              <a:sym typeface="Helvetica"/>
            </a:endParaRPr>
          </a:p>
        </p:txBody>
      </p:sp>
      <p:sp>
        <p:nvSpPr>
          <p:cNvPr id="30" name="TextBox 26"/>
          <p:cNvSpPr txBox="1">
            <a:spLocks noChangeArrowheads="1"/>
          </p:cNvSpPr>
          <p:nvPr/>
        </p:nvSpPr>
        <p:spPr bwMode="auto">
          <a:xfrm>
            <a:off x="52377" y="6220769"/>
            <a:ext cx="713518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342900" eaLnBrk="1" hangingPunct="1">
              <a:spcBef>
                <a:spcPct val="0"/>
              </a:spcBef>
              <a:spcAft>
                <a:spcPts val="900"/>
              </a:spcAft>
              <a:buNone/>
            </a:pPr>
            <a:r>
              <a:rPr lang="en-US" altLang="en-US" sz="800" kern="1200" dirty="0" smtClean="0">
                <a:latin typeface="+mn-lt"/>
                <a:cs typeface="Verdana"/>
              </a:rPr>
              <a:t>Source: Left</a:t>
            </a:r>
            <a:r>
              <a:rPr lang="en-US" altLang="en-US" sz="800" kern="1200" dirty="0">
                <a:latin typeface="+mn-lt"/>
                <a:cs typeface="Verdana"/>
              </a:rPr>
              <a:t>: Nielsen Buyer Insights (NBI), Sales Effectiveness Analysis, Auto Aftermarket Retailer, Persons 18+. Unexposed: 12,329; Exposed: 14,147. Pre-period = 3/1/15-6/30/15. Test period = </a:t>
            </a:r>
            <a:r>
              <a:rPr lang="en-US" altLang="en-US" sz="800" kern="1200" dirty="0" smtClean="0">
                <a:latin typeface="+mn-lt"/>
                <a:cs typeface="Verdana"/>
              </a:rPr>
              <a:t>3/1/16-6/28/16</a:t>
            </a:r>
            <a:r>
              <a:rPr lang="en-US" altLang="en-US" sz="800" kern="1200" dirty="0" smtClean="0">
                <a:latin typeface="+mn-lt"/>
              </a:rPr>
              <a:t>; </a:t>
            </a:r>
            <a:r>
              <a:rPr lang="en-US" altLang="en-US" sz="800" kern="1200" dirty="0">
                <a:latin typeface="+mn-lt"/>
              </a:rPr>
              <a:t>Middle</a:t>
            </a:r>
            <a:r>
              <a:rPr lang="en-US" altLang="en-US" sz="800" kern="1200" dirty="0" smtClean="0">
                <a:latin typeface="+mn-lt"/>
              </a:rPr>
              <a:t>: "</a:t>
            </a:r>
            <a:r>
              <a:rPr lang="en-US" altLang="en-US" sz="800" kern="1200" dirty="0">
                <a:latin typeface="+mn-lt"/>
              </a:rPr>
              <a:t>Rethinking Brand For The Rise Of Digital Commerce"  World Advertising Research Center (WARC) 2021 by James </a:t>
            </a:r>
            <a:r>
              <a:rPr lang="en-US" altLang="en-US" sz="800" kern="1200" dirty="0" err="1">
                <a:latin typeface="+mn-lt"/>
              </a:rPr>
              <a:t>Hurman</a:t>
            </a:r>
            <a:r>
              <a:rPr lang="en-US" altLang="en-US" sz="800" kern="1200" dirty="0">
                <a:latin typeface="+mn-lt"/>
              </a:rPr>
              <a:t>, Founding Partner of Previously </a:t>
            </a:r>
            <a:r>
              <a:rPr lang="en-US" altLang="en-US" sz="800" kern="1200" dirty="0" smtClean="0">
                <a:latin typeface="+mn-lt"/>
              </a:rPr>
              <a:t>Unavailable</a:t>
            </a:r>
            <a:r>
              <a:rPr lang="en-US" sz="800" kern="1200" dirty="0" smtClean="0">
                <a:latin typeface="+mn-lt"/>
              </a:rPr>
              <a:t>; Right: </a:t>
            </a:r>
            <a:r>
              <a:rPr lang="en-US" sz="800" kern="1200" dirty="0" smtClean="0">
                <a:solidFill>
                  <a:schemeClr val="tx1"/>
                </a:solidFill>
                <a:latin typeface="+mn-lt"/>
                <a:ea typeface="+mn-ea"/>
                <a:cs typeface="+mn-cs"/>
              </a:rPr>
              <a:t>The Long and the Short of It: Balancing Short and Long-Term Marketing Strategies; Les </a:t>
            </a:r>
            <a:r>
              <a:rPr lang="en-US" sz="800" kern="1200" dirty="0" err="1" smtClean="0">
                <a:solidFill>
                  <a:schemeClr val="tx1"/>
                </a:solidFill>
                <a:latin typeface="+mn-lt"/>
                <a:ea typeface="+mn-ea"/>
                <a:cs typeface="+mn-cs"/>
              </a:rPr>
              <a:t>Binet</a:t>
            </a:r>
            <a:r>
              <a:rPr lang="en-US" sz="800" kern="1200" dirty="0" smtClean="0">
                <a:solidFill>
                  <a:schemeClr val="tx1"/>
                </a:solidFill>
                <a:latin typeface="+mn-lt"/>
                <a:ea typeface="+mn-ea"/>
                <a:cs typeface="+mn-cs"/>
              </a:rPr>
              <a:t>, Head of Effectiveness, </a:t>
            </a:r>
            <a:r>
              <a:rPr lang="en-US" sz="800" kern="1200" dirty="0" err="1" smtClean="0">
                <a:solidFill>
                  <a:schemeClr val="tx1"/>
                </a:solidFill>
                <a:latin typeface="+mn-lt"/>
                <a:ea typeface="+mn-ea"/>
                <a:cs typeface="+mn-cs"/>
              </a:rPr>
              <a:t>adam&amp;eve</a:t>
            </a:r>
            <a:r>
              <a:rPr lang="en-US" sz="800" kern="1200" dirty="0" smtClean="0">
                <a:solidFill>
                  <a:schemeClr val="tx1"/>
                </a:solidFill>
                <a:latin typeface="+mn-lt"/>
                <a:ea typeface="+mn-ea"/>
                <a:cs typeface="+mn-cs"/>
              </a:rPr>
              <a:t> DDB &amp; Peter Field, Marketing Consultant</a:t>
            </a:r>
            <a:endParaRPr lang="en-US" altLang="en-US" sz="800" kern="1200" dirty="0">
              <a:latin typeface="+mn-lt"/>
            </a:endParaRPr>
          </a:p>
        </p:txBody>
      </p:sp>
      <p:sp>
        <p:nvSpPr>
          <p:cNvPr id="22" name="Shape 100"/>
          <p:cNvSpPr/>
          <p:nvPr/>
        </p:nvSpPr>
        <p:spPr>
          <a:xfrm>
            <a:off x="211436" y="909826"/>
            <a:ext cx="2850122" cy="338550"/>
          </a:xfrm>
          <a:prstGeom prst="rect">
            <a:avLst/>
          </a:prstGeom>
          <a:noFill/>
          <a:ln w="12700">
            <a:miter lim="400000"/>
          </a:ln>
          <a:extLst>
            <a:ext uri="{C572A759-6A51-4108-AA02-DFA0A04FC94B}">
              <ma14:wrappingTextBoxFlag xmlns:ma14="http://schemas.microsoft.com/office/mac/drawingml/2011/main" xmlns="" val="1"/>
            </a:ext>
          </a:extLst>
        </p:spPr>
        <p:txBody>
          <a:bodyPr wrap="square" lIns="274320" tIns="45718" rIns="91440" bIns="45718">
            <a:spAutoFit/>
          </a:bodyPr>
          <a:lstStyle/>
          <a:p>
            <a:pPr algn="ctr">
              <a:defRPr>
                <a:solidFill>
                  <a:schemeClr val="accent1"/>
                </a:solidFill>
                <a:latin typeface="Century Gothic"/>
                <a:ea typeface="Century Gothic"/>
                <a:cs typeface="Century Gothic"/>
                <a:sym typeface="Century Gothic"/>
              </a:defRPr>
            </a:pPr>
            <a:r>
              <a:rPr lang="en-US" sz="1600" b="1" dirty="0" smtClean="0">
                <a:solidFill>
                  <a:srgbClr val="2DA5D7"/>
                </a:solidFill>
              </a:rPr>
              <a:t>Continue </a:t>
            </a:r>
            <a:r>
              <a:rPr lang="en-US" sz="1600" b="1" dirty="0">
                <a:solidFill>
                  <a:srgbClr val="2DA5D7"/>
                </a:solidFill>
              </a:rPr>
              <a:t>to </a:t>
            </a:r>
            <a:r>
              <a:rPr lang="en-US" sz="1600" b="1" dirty="0" smtClean="0">
                <a:solidFill>
                  <a:srgbClr val="2DA5D7"/>
                </a:solidFill>
              </a:rPr>
              <a:t>advertise</a:t>
            </a:r>
            <a:endParaRPr lang="en-US" sz="1600" b="1" dirty="0">
              <a:solidFill>
                <a:srgbClr val="2DA5D7"/>
              </a:solidFill>
            </a:endParaRPr>
          </a:p>
        </p:txBody>
      </p:sp>
      <p:sp>
        <p:nvSpPr>
          <p:cNvPr id="19" name="Shape 100">
            <a:extLst>
              <a:ext uri="{FF2B5EF4-FFF2-40B4-BE49-F238E27FC236}">
                <a16:creationId xmlns:a16="http://schemas.microsoft.com/office/drawing/2014/main" id="{989F5350-4F37-4848-9BA5-5222BF870962}"/>
              </a:ext>
            </a:extLst>
          </p:cNvPr>
          <p:cNvSpPr/>
          <p:nvPr/>
        </p:nvSpPr>
        <p:spPr>
          <a:xfrm>
            <a:off x="3234262" y="919379"/>
            <a:ext cx="2901844" cy="338550"/>
          </a:xfrm>
          <a:prstGeom prst="rect">
            <a:avLst/>
          </a:prstGeom>
          <a:noFill/>
          <a:ln w="12700">
            <a:miter lim="400000"/>
          </a:ln>
          <a:extLst>
            <a:ext uri="{C572A759-6A51-4108-AA02-DFA0A04FC94B}">
              <ma14:wrappingTextBoxFlag xmlns:ma14="http://schemas.microsoft.com/office/mac/drawingml/2011/main" xmlns="" val="1"/>
            </a:ext>
          </a:extLst>
        </p:spPr>
        <p:txBody>
          <a:bodyPr wrap="square" lIns="274320" tIns="45718" rIns="91440" bIns="45718">
            <a:spAutoFit/>
          </a:bodyPr>
          <a:lstStyle/>
          <a:p>
            <a:pPr algn="ctr">
              <a:defRPr>
                <a:solidFill>
                  <a:schemeClr val="accent1"/>
                </a:solidFill>
                <a:latin typeface="Century Gothic"/>
                <a:ea typeface="Century Gothic"/>
                <a:cs typeface="Century Gothic"/>
                <a:sym typeface="Century Gothic"/>
              </a:defRPr>
            </a:pPr>
            <a:r>
              <a:rPr lang="en-US" sz="1600" b="1" dirty="0" smtClean="0">
                <a:solidFill>
                  <a:srgbClr val="2DA5D7"/>
                </a:solidFill>
              </a:rPr>
              <a:t>More branding, less sales</a:t>
            </a:r>
            <a:endParaRPr lang="en-US" sz="1600" b="1" dirty="0">
              <a:solidFill>
                <a:srgbClr val="2DA5D7"/>
              </a:solidFill>
            </a:endParaRPr>
          </a:p>
        </p:txBody>
      </p:sp>
      <p:sp>
        <p:nvSpPr>
          <p:cNvPr id="28" name="TextBox 27">
            <a:extLst>
              <a:ext uri="{FF2B5EF4-FFF2-40B4-BE49-F238E27FC236}">
                <a16:creationId xmlns:a16="http://schemas.microsoft.com/office/drawing/2014/main" id="{A68E12C2-0DEB-C63C-8A85-177F25711B19}"/>
              </a:ext>
            </a:extLst>
          </p:cNvPr>
          <p:cNvSpPr txBox="1"/>
          <p:nvPr/>
        </p:nvSpPr>
        <p:spPr>
          <a:xfrm>
            <a:off x="6318808" y="1731499"/>
            <a:ext cx="2684202"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685800">
              <a:defRPr/>
            </a:pPr>
            <a:r>
              <a:rPr lang="en-US" sz="10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 reporting very large effects on intermediate brand metrics</a:t>
            </a:r>
          </a:p>
        </p:txBody>
      </p:sp>
      <p:sp>
        <p:nvSpPr>
          <p:cNvPr id="2" name="Rectangle 1"/>
          <p:cNvSpPr/>
          <p:nvPr/>
        </p:nvSpPr>
        <p:spPr>
          <a:xfrm>
            <a:off x="3413368" y="1852283"/>
            <a:ext cx="2722738" cy="3970318"/>
          </a:xfrm>
          <a:prstGeom prst="rect">
            <a:avLst/>
          </a:prstGeom>
        </p:spPr>
        <p:txBody>
          <a:bodyPr wrap="square">
            <a:spAutoFit/>
          </a:bodyPr>
          <a:lstStyle/>
          <a:p>
            <a:pPr lvl="0" defTabSz="457189">
              <a:defRPr/>
            </a:pPr>
            <a:r>
              <a:rPr lang="en-US" sz="1400" b="1" dirty="0">
                <a:solidFill>
                  <a:srgbClr val="2DA5D7"/>
                </a:solidFill>
                <a:latin typeface="Century Gothic" panose="020B0502020202020204" pitchFamily="34" charset="0"/>
                <a:sym typeface="Calibri"/>
              </a:rPr>
              <a:t>Convert existing demand</a:t>
            </a:r>
            <a:r>
              <a:rPr lang="en-US" sz="1400" dirty="0">
                <a:solidFill>
                  <a:srgbClr val="2DA5D7"/>
                </a:solidFill>
                <a:latin typeface="Century Gothic" panose="020B0502020202020204" pitchFamily="34" charset="0"/>
              </a:rPr>
              <a:t>:</a:t>
            </a:r>
            <a:r>
              <a:rPr lang="en-US" sz="1400" dirty="0">
                <a:solidFill>
                  <a:srgbClr val="2DA5D7"/>
                </a:solidFill>
                <a:latin typeface="Century Gothic" panose="020B0502020202020204" pitchFamily="34" charset="0"/>
                <a:sym typeface="Calibri"/>
              </a:rPr>
              <a:t> </a:t>
            </a:r>
            <a:r>
              <a:rPr lang="en-US" sz="1400" dirty="0">
                <a:latin typeface="Century Gothic" panose="020B0502020202020204" pitchFamily="34" charset="0"/>
                <a:sym typeface="Calibri"/>
              </a:rPr>
              <a:t>Making sure advertising targets the relatively small group of consumers who are ready to buy and capturing as large a share as possible of them for </a:t>
            </a:r>
            <a:r>
              <a:rPr lang="en-US" sz="1400" dirty="0">
                <a:latin typeface="Century Gothic" panose="020B0502020202020204" pitchFamily="34" charset="0"/>
              </a:rPr>
              <a:t>a</a:t>
            </a:r>
            <a:r>
              <a:rPr lang="en-US" sz="1400" dirty="0">
                <a:latin typeface="Century Gothic" panose="020B0502020202020204" pitchFamily="34" charset="0"/>
                <a:sym typeface="Calibri"/>
              </a:rPr>
              <a:t> product</a:t>
            </a:r>
            <a:r>
              <a:rPr lang="en-US" sz="1400" dirty="0" smtClean="0">
                <a:latin typeface="Century Gothic" panose="020B0502020202020204" pitchFamily="34" charset="0"/>
                <a:sym typeface="Calibri"/>
              </a:rPr>
              <a:t>.</a:t>
            </a:r>
          </a:p>
          <a:p>
            <a:pPr lvl="0" defTabSz="457189">
              <a:defRPr/>
            </a:pPr>
            <a:endParaRPr lang="en-US" sz="1400" dirty="0">
              <a:latin typeface="Century Gothic" panose="020B0502020202020204" pitchFamily="34" charset="0"/>
              <a:sym typeface="Calibri"/>
            </a:endParaRPr>
          </a:p>
          <a:p>
            <a:pPr defTabSz="457189">
              <a:defRPr/>
            </a:pPr>
            <a:r>
              <a:rPr lang="en-US" sz="1400" b="1" dirty="0">
                <a:solidFill>
                  <a:srgbClr val="2DA5D7"/>
                </a:solidFill>
                <a:latin typeface="Century Gothic" panose="020B0502020202020204" pitchFamily="34" charset="0"/>
              </a:rPr>
              <a:t>Create future demand:</a:t>
            </a:r>
            <a:r>
              <a:rPr lang="en-US" sz="1400" dirty="0">
                <a:solidFill>
                  <a:srgbClr val="2DA5D7"/>
                </a:solidFill>
                <a:latin typeface="Century Gothic" panose="020B0502020202020204" pitchFamily="34" charset="0"/>
              </a:rPr>
              <a:t> </a:t>
            </a:r>
            <a:r>
              <a:rPr lang="en-US" sz="1400" dirty="0">
                <a:latin typeface="Century Gothic" panose="020B0502020202020204" pitchFamily="34" charset="0"/>
              </a:rPr>
              <a:t>Advertising to that much larger group of consumers who are not ready to buy now, but will be in the future, and making them feel familiar with and positively toward the brand, so that they gravitate to them when they enter the category</a:t>
            </a:r>
            <a:r>
              <a:rPr lang="en-US" sz="1400" dirty="0" smtClean="0">
                <a:latin typeface="Century Gothic" panose="020B0502020202020204" pitchFamily="34" charset="0"/>
              </a:rPr>
              <a:t>.</a:t>
            </a:r>
            <a:endParaRPr lang="en-US" sz="1400" dirty="0">
              <a:latin typeface="Century Gothic" panose="020B0502020202020204" pitchFamily="34" charset="0"/>
            </a:endParaRPr>
          </a:p>
        </p:txBody>
      </p:sp>
      <p:sp>
        <p:nvSpPr>
          <p:cNvPr id="5" name="Rectangle 4"/>
          <p:cNvSpPr/>
          <p:nvPr/>
        </p:nvSpPr>
        <p:spPr>
          <a:xfrm>
            <a:off x="211436" y="1732258"/>
            <a:ext cx="27408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685800"/>
            <a:r>
              <a:rPr lang="en-US" sz="10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Sales fall when a brand stops </a:t>
            </a:r>
            <a:r>
              <a:rPr lang="en-US" sz="1000" b="1" dirty="0" smtClean="0">
                <a:solidFill>
                  <a:schemeClr val="tx1"/>
                </a:solidFill>
                <a:latin typeface="Century Gothic" panose="020B0502020202020204" pitchFamily="34" charset="0"/>
                <a:ea typeface="Verdana" panose="020B0604030504040204" pitchFamily="34" charset="0"/>
                <a:cs typeface="Verdana" panose="020B0604030504040204" pitchFamily="34" charset="0"/>
              </a:rPr>
              <a:t>advertising: % </a:t>
            </a:r>
            <a:r>
              <a:rPr lang="en-US" sz="10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difference, unexposed vs. exposed</a:t>
            </a:r>
          </a:p>
        </p:txBody>
      </p:sp>
      <p:pic>
        <p:nvPicPr>
          <p:cNvPr id="4" name="Picture 3"/>
          <p:cNvPicPr>
            <a:picLocks noChangeAspect="1"/>
          </p:cNvPicPr>
          <p:nvPr/>
        </p:nvPicPr>
        <p:blipFill>
          <a:blip r:embed="rId3"/>
          <a:stretch>
            <a:fillRect/>
          </a:stretch>
        </p:blipFill>
        <p:spPr>
          <a:xfrm>
            <a:off x="388023" y="1711741"/>
            <a:ext cx="8535140" cy="4944285"/>
          </a:xfrm>
          <a:prstGeom prst="rect">
            <a:avLst/>
          </a:prstGeom>
        </p:spPr>
      </p:pic>
    </p:spTree>
    <p:extLst>
      <p:ext uri="{BB962C8B-B14F-4D97-AF65-F5344CB8AC3E}">
        <p14:creationId xmlns:p14="http://schemas.microsoft.com/office/powerpoint/2010/main" val="4001084121"/>
      </p:ext>
    </p:extLst>
  </p:cSld>
  <p:clrMapOvr>
    <a:masterClrMapping/>
  </p:clrMapOvr>
  <p:transition spd="med"/>
</p:sld>
</file>

<file path=ppt/theme/theme1.xml><?xml version="1.0" encoding="utf-8"?>
<a:theme xmlns:a="http://schemas.openxmlformats.org/drawingml/2006/main" name="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C61A0"/>
      </a:accent1>
      <a:accent2>
        <a:srgbClr val="092851"/>
      </a:accent2>
      <a:accent3>
        <a:srgbClr val="0D3C7C"/>
      </a:accent3>
      <a:accent4>
        <a:srgbClr val="4E88CC"/>
      </a:accent4>
      <a:accent5>
        <a:srgbClr val="666666"/>
      </a:accent5>
      <a:accent6>
        <a:srgbClr val="B3B3B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C3985D1DC3E4E824BAA0B86201A01" ma:contentTypeVersion="18" ma:contentTypeDescription="Create a new document." ma:contentTypeScope="" ma:versionID="7876fbc07ac74876fb462f712a3c6edc">
  <xsd:schema xmlns:xsd="http://www.w3.org/2001/XMLSchema" xmlns:xs="http://www.w3.org/2001/XMLSchema" xmlns:p="http://schemas.microsoft.com/office/2006/metadata/properties" xmlns:ns1="http://schemas.microsoft.com/sharepoint/v3" xmlns:ns2="f66c9f24-4844-4d15-b9ba-64c15d203fe1" xmlns:ns3="6e074747-d357-474c-8ab5-9b9387a35920" targetNamespace="http://schemas.microsoft.com/office/2006/metadata/properties" ma:root="true" ma:fieldsID="b1b53e5cc9d4a25b8218d3f40168f8a3" ns1:_="" ns2:_="" ns3:_="">
    <xsd:import namespace="http://schemas.microsoft.com/sharepoint/v3"/>
    <xsd:import namespace="f66c9f24-4844-4d15-b9ba-64c15d203fe1"/>
    <xsd:import namespace="6e074747-d357-474c-8ab5-9b9387a359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c9f24-4844-4d15-b9ba-64c15d203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1ca1ffe-bf44-4fe8-9273-a40e563066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074747-d357-474c-8ab5-9b9387a359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97b5075-fe68-4b07-b307-3a9961afabf1}" ma:internalName="TaxCatchAll" ma:showField="CatchAllData" ma:web="6e074747-d357-474c-8ab5-9b9387a359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66c9f24-4844-4d15-b9ba-64c15d203fe1">
      <Terms xmlns="http://schemas.microsoft.com/office/infopath/2007/PartnerControls"/>
    </lcf76f155ced4ddcb4097134ff3c332f>
    <TaxCatchAll xmlns="6e074747-d357-474c-8ab5-9b9387a359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C6B43-76E5-4715-9142-EB4FE03EC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c9f24-4844-4d15-b9ba-64c15d203fe1"/>
    <ds:schemaRef ds:uri="6e074747-d357-474c-8ab5-9b9387a359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62077-F310-4C05-A296-16BE9B56824B}">
  <ds:schemaRefs>
    <ds:schemaRef ds:uri="http://purl.org/dc/terms/"/>
    <ds:schemaRef ds:uri="http://schemas.microsoft.com/office/infopath/2007/PartnerControls"/>
    <ds:schemaRef ds:uri="http://schemas.microsoft.com/sharepoint/v3"/>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6e074747-d357-474c-8ab5-9b9387a35920"/>
    <ds:schemaRef ds:uri="f66c9f24-4844-4d15-b9ba-64c15d203fe1"/>
    <ds:schemaRef ds:uri="http://schemas.microsoft.com/office/2006/metadata/properties"/>
  </ds:schemaRefs>
</ds:datastoreItem>
</file>

<file path=customXml/itemProps3.xml><?xml version="1.0" encoding="utf-8"?>
<ds:datastoreItem xmlns:ds="http://schemas.openxmlformats.org/officeDocument/2006/customXml" ds:itemID="{DA4E44F5-27AA-4079-B973-696EDA99E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Grid.thmx</Template>
  <TotalTime>14346</TotalTime>
  <Words>237</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Century Gothic</vt:lpstr>
      <vt:lpstr>Helvetica</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Shoshana Shapiro</dc:creator>
  <cp:lastModifiedBy>Lauren Vetrano</cp:lastModifiedBy>
  <cp:revision>564</cp:revision>
  <cp:lastPrinted>2022-05-10T16:13:47Z</cp:lastPrinted>
  <dcterms:modified xsi:type="dcterms:W3CDTF">2022-09-29T12:24:22Z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0x010100709C3985D1DC3E4E824BAA0B86201A01</vt:lpwstr>
  </property>
  <property fmtid="{D5CDD505-2E9C-101B-9397-08002B2CF9AE}" pid="3" name="Order">
    <vt:r8>4864000</vt:r8>
  </property>
  <property fmtid="{D5CDD505-2E9C-101B-9397-08002B2CF9AE}" pid="4" name="MediaServiceImageTags">
    <vt:lpwstr/>
  </property>
</Properties>
</file>