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FFFFFF"/>
    <a:srgbClr val="01588E"/>
    <a:srgbClr val="0770B1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106" d="100"/>
          <a:sy n="106" d="100"/>
        </p:scale>
        <p:origin x="1692" y="108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060" y="157128"/>
            <a:ext cx="9148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200" b="1" dirty="0">
                <a:solidFill>
                  <a:srgbClr val="01588E"/>
                </a:solidFill>
                <a:sym typeface="Calibri"/>
              </a:rPr>
              <a:t>Nielsen: AM/FM Radio Is At The Center Of The Audio Universe With Massive Reach, Delivering Consumers On The Path To Purchase</a:t>
            </a:r>
          </a:p>
        </p:txBody>
      </p:sp>
      <p:sp>
        <p:nvSpPr>
          <p:cNvPr id="20" name="Shape 100"/>
          <p:cNvSpPr/>
          <p:nvPr/>
        </p:nvSpPr>
        <p:spPr>
          <a:xfrm>
            <a:off x="6241009" y="1176218"/>
            <a:ext cx="2690605" cy="7386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rgbClr val="003463"/>
                </a:solidFill>
              </a:rPr>
              <a:t>AM/FM radio listeners are fueling the post-pandemic economy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122612" y="2675513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6121877" y="2675513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52378" y="6283274"/>
            <a:ext cx="644968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900" kern="1200" dirty="0">
                <a:latin typeface="Century Gothic" panose="020B0502020202020204" pitchFamily="34" charset="0"/>
                <a:cs typeface="Verdana"/>
              </a:rPr>
              <a:t>Source: Left: Nielsen NPOWER, Nielsen RADAR, Nielsen Total Media Fusion – Q4 2021; Middle: Nielsen National Regional Database, Adults 18+, Audio Diary markets only, Q4 2021; Right: </a:t>
            </a:r>
            <a:r>
              <a:rPr lang="en-US" sz="900" kern="1200" dirty="0">
                <a:latin typeface="Century Gothic"/>
                <a:sym typeface="Arial"/>
              </a:rPr>
              <a:t>Custom Nielsen study conducted March 2022 via an online survey, based on a weighted </a:t>
            </a:r>
            <a:r>
              <a:rPr lang="en-US" sz="900" kern="1200" dirty="0">
                <a:latin typeface="Century Gothic" panose="020B0502020202020204" pitchFamily="34" charset="0"/>
                <a:cs typeface="Verdana"/>
                <a:sym typeface="Arial"/>
              </a:rPr>
              <a:t>sample of 1000 among P18+</a:t>
            </a:r>
            <a:endParaRPr lang="en-US" altLang="en-US" sz="900" kern="1200" dirty="0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22" name="Shape 100"/>
          <p:cNvSpPr/>
          <p:nvPr/>
        </p:nvSpPr>
        <p:spPr>
          <a:xfrm>
            <a:off x="394863" y="1188799"/>
            <a:ext cx="2402723" cy="52321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rgbClr val="003463"/>
                </a:solidFill>
              </a:rPr>
              <a:t>AM/FM radio outreaches TV monthly</a:t>
            </a:r>
          </a:p>
        </p:txBody>
      </p:sp>
      <p:sp>
        <p:nvSpPr>
          <p:cNvPr id="19" name="Shape 100">
            <a:extLst>
              <a:ext uri="{FF2B5EF4-FFF2-40B4-BE49-F238E27FC236}">
                <a16:creationId xmlns:a16="http://schemas.microsoft.com/office/drawing/2014/main" id="{989F5350-4F37-4848-9BA5-5222BF870962}"/>
              </a:ext>
            </a:extLst>
          </p:cNvPr>
          <p:cNvSpPr/>
          <p:nvPr/>
        </p:nvSpPr>
        <p:spPr>
          <a:xfrm>
            <a:off x="3062823" y="1176218"/>
            <a:ext cx="3014295" cy="7386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rgbClr val="003463"/>
                </a:solidFill>
              </a:rPr>
              <a:t>Two-thirds of all AM/FM radio listening occurs away from home on the path to purchase</a:t>
            </a:r>
          </a:p>
        </p:txBody>
      </p:sp>
      <p:sp>
        <p:nvSpPr>
          <p:cNvPr id="21" name="Shape 100">
            <a:extLst>
              <a:ext uri="{FF2B5EF4-FFF2-40B4-BE49-F238E27FC236}">
                <a16:creationId xmlns:a16="http://schemas.microsoft.com/office/drawing/2014/main" id="{CE8968A0-0692-7B9E-223F-38659EBAAF19}"/>
              </a:ext>
            </a:extLst>
          </p:cNvPr>
          <p:cNvSpPr/>
          <p:nvPr/>
        </p:nvSpPr>
        <p:spPr>
          <a:xfrm>
            <a:off x="6136664" y="2367296"/>
            <a:ext cx="2899295" cy="209287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Heavy AM/FM radio listeners have</a:t>
            </a:r>
            <a:b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2DA5D7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+26%</a:t>
            </a:r>
            <a:b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greater purchase intentions than heavy TV viewers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08B650-D309-83EA-55B2-071CA614AF9D}"/>
              </a:ext>
            </a:extLst>
          </p:cNvPr>
          <p:cNvSpPr txBox="1"/>
          <p:nvPr/>
        </p:nvSpPr>
        <p:spPr>
          <a:xfrm>
            <a:off x="3412039" y="2550911"/>
            <a:ext cx="2315863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100" b="1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of AM/FM radio listening by location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08B650-D309-83EA-55B2-071CA614AF9D}"/>
              </a:ext>
            </a:extLst>
          </p:cNvPr>
          <p:cNvSpPr txBox="1"/>
          <p:nvPr/>
        </p:nvSpPr>
        <p:spPr>
          <a:xfrm>
            <a:off x="261414" y="1792160"/>
            <a:ext cx="2669623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 defTabSz="685800">
              <a:spcBef>
                <a:spcPts val="0"/>
              </a:spcBef>
              <a:buNone/>
              <a:defRPr/>
            </a:pPr>
            <a:r>
              <a:rPr lang="en-US" sz="1100" b="1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Monthly reach among adults 18-34</a:t>
            </a:r>
            <a:endParaRPr lang="en-US" sz="1100" b="1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  <a:sym typeface="Helvetic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08B650-D309-83EA-55B2-071CA614AF9D}"/>
              </a:ext>
            </a:extLst>
          </p:cNvPr>
          <p:cNvSpPr txBox="1"/>
          <p:nvPr/>
        </p:nvSpPr>
        <p:spPr>
          <a:xfrm>
            <a:off x="261414" y="4037717"/>
            <a:ext cx="2669623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 defTabSz="685800">
              <a:spcBef>
                <a:spcPts val="0"/>
              </a:spcBef>
              <a:buNone/>
              <a:defRPr/>
            </a:pPr>
            <a:r>
              <a:rPr lang="en-US" sz="1100" b="1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Monthly reach among adults 35-49</a:t>
            </a:r>
            <a:endParaRPr lang="en-US" sz="1100" b="1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356" y="4634615"/>
            <a:ext cx="1033911" cy="9832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16AA70-D175-972B-CA20-07E7768F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5" y="2068777"/>
            <a:ext cx="3121423" cy="4230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245E8B-DE80-1645-491D-56EA9099A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325" y="2766354"/>
            <a:ext cx="4127350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8" ma:contentTypeDescription="Create a new document." ma:contentTypeScope="" ma:versionID="7876fbc07ac74876fb462f712a3c6edc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b1b53e5cc9d4a25b8218d3f40168f8a3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Props1.xml><?xml version="1.0" encoding="utf-8"?>
<ds:datastoreItem xmlns:ds="http://schemas.openxmlformats.org/officeDocument/2006/customXml" ds:itemID="{291C6B43-76E5-4715-9142-EB4FE03EC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6e074747-d357-474c-8ab5-9b9387a35920"/>
    <ds:schemaRef ds:uri="f66c9f24-4844-4d15-b9ba-64c15d203fe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14301</TotalTime>
  <Words>160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556</cp:revision>
  <cp:lastPrinted>2022-05-10T16:13:47Z</cp:lastPrinted>
  <dcterms:modified xsi:type="dcterms:W3CDTF">2022-07-25T20:32:53Z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