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FFFFFF"/>
    <a:srgbClr val="01588E"/>
    <a:srgbClr val="0770B1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61" d="100"/>
          <a:sy n="61" d="100"/>
        </p:scale>
        <p:origin x="1306" y="48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8104" y="98637"/>
            <a:ext cx="7967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3000" b="1" dirty="0">
                <a:solidFill>
                  <a:srgbClr val="01588E"/>
                </a:solidFill>
                <a:sym typeface="Calibri"/>
              </a:rPr>
              <a:t>AM/FM Radio Works For Auto Dealers As TV Audiences Disappear</a:t>
            </a:r>
          </a:p>
        </p:txBody>
      </p:sp>
      <p:sp>
        <p:nvSpPr>
          <p:cNvPr id="20" name="Shape 100"/>
          <p:cNvSpPr/>
          <p:nvPr/>
        </p:nvSpPr>
        <p:spPr>
          <a:xfrm>
            <a:off x="6255741" y="1301255"/>
            <a:ext cx="2690605" cy="7386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rgbClr val="003463"/>
                </a:solidFill>
              </a:rPr>
              <a:t>AM/FM radio campaigns generate significant auto dealer website traffic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122612" y="2675513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6121877" y="2675513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-4060" y="6167857"/>
            <a:ext cx="64496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900" kern="1200" dirty="0">
                <a:latin typeface="Century Gothic" panose="020B0502020202020204" pitchFamily="34" charset="0"/>
                <a:cs typeface="Verdana"/>
              </a:rPr>
              <a:t>Source: </a:t>
            </a:r>
            <a:r>
              <a:rPr lang="en-US" altLang="en-US" sz="900" kern="1200" dirty="0">
                <a:latin typeface="Century Gothic" panose="020B0502020202020204" pitchFamily="34" charset="0"/>
              </a:rPr>
              <a:t>Left: MRI Simmons, How Americans Watch TV, 2021 November Cord Evolution, Base: Total Population | Cord Groups </a:t>
            </a:r>
            <a:r>
              <a:rPr lang="en-US" altLang="en-US" sz="900" kern="1200" dirty="0" smtClean="0">
                <a:latin typeface="Century Gothic" panose="020B0502020202020204" pitchFamily="34" charset="0"/>
              </a:rPr>
              <a:t>&amp; Nielsen: Total Audience Report Q2 2021; Middle</a:t>
            </a:r>
            <a:r>
              <a:rPr lang="en-US" altLang="en-US" sz="900" kern="1200" dirty="0">
                <a:latin typeface="Century Gothic" panose="020B0502020202020204" pitchFamily="34" charset="0"/>
              </a:rPr>
              <a:t>: Edison Research, "Share of Ear,” Q1-Q4 2021, in the car; SiriusXM: Ad-Supported: Spoken Word. Ad-Free: Music; Right: </a:t>
            </a:r>
            <a:r>
              <a:rPr lang="en-US" altLang="en-US" sz="900" kern="1200" dirty="0" err="1">
                <a:latin typeface="Century Gothic" panose="020B0502020202020204" pitchFamily="34" charset="0"/>
              </a:rPr>
              <a:t>LeadsRx</a:t>
            </a:r>
            <a:r>
              <a:rPr lang="en-US" altLang="en-US" sz="900" kern="1200" dirty="0">
                <a:latin typeface="Century Gothic" panose="020B0502020202020204" pitchFamily="34" charset="0"/>
              </a:rPr>
              <a:t> and iHeartMedia Automotive Radio Attribution Study, 2019; N = 310 automotive advertisers in 100 markets, 19 brands, Jan 2018 - May 2019.</a:t>
            </a:r>
          </a:p>
        </p:txBody>
      </p:sp>
      <p:sp>
        <p:nvSpPr>
          <p:cNvPr id="22" name="Shape 100"/>
          <p:cNvSpPr/>
          <p:nvPr/>
        </p:nvSpPr>
        <p:spPr>
          <a:xfrm>
            <a:off x="34919" y="1301255"/>
            <a:ext cx="3014296" cy="52321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rgbClr val="003463"/>
                </a:solidFill>
              </a:rPr>
              <a:t>Cord cutting is a major driver of TV’s audience collapse</a:t>
            </a:r>
          </a:p>
        </p:txBody>
      </p:sp>
      <p:sp>
        <p:nvSpPr>
          <p:cNvPr id="19" name="Shape 100">
            <a:extLst>
              <a:ext uri="{FF2B5EF4-FFF2-40B4-BE49-F238E27FC236}">
                <a16:creationId xmlns:a16="http://schemas.microsoft.com/office/drawing/2014/main" id="{989F5350-4F37-4848-9BA5-5222BF870962}"/>
              </a:ext>
            </a:extLst>
          </p:cNvPr>
          <p:cNvSpPr/>
          <p:nvPr/>
        </p:nvSpPr>
        <p:spPr>
          <a:xfrm>
            <a:off x="3066891" y="1301255"/>
            <a:ext cx="3014295" cy="52321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rgbClr val="003463"/>
                </a:solidFill>
              </a:rPr>
              <a:t>AM/FM radio leads</a:t>
            </a:r>
            <a:br>
              <a:rPr lang="en-US" sz="1400" b="1" dirty="0">
                <a:solidFill>
                  <a:srgbClr val="003463"/>
                </a:solidFill>
              </a:rPr>
            </a:br>
            <a:r>
              <a:rPr lang="en-US" sz="1400" b="1" dirty="0">
                <a:solidFill>
                  <a:srgbClr val="003463"/>
                </a:solidFill>
              </a:rPr>
              <a:t>ad-supported audio in the car</a:t>
            </a:r>
          </a:p>
        </p:txBody>
      </p:sp>
      <p:sp>
        <p:nvSpPr>
          <p:cNvPr id="21" name="Shape 100">
            <a:extLst>
              <a:ext uri="{FF2B5EF4-FFF2-40B4-BE49-F238E27FC236}">
                <a16:creationId xmlns:a16="http://schemas.microsoft.com/office/drawing/2014/main" id="{CE8968A0-0692-7B9E-223F-38659EBAAF19}"/>
              </a:ext>
            </a:extLst>
          </p:cNvPr>
          <p:cNvSpPr/>
          <p:nvPr/>
        </p:nvSpPr>
        <p:spPr>
          <a:xfrm>
            <a:off x="6151396" y="2591532"/>
            <a:ext cx="2899295" cy="318548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AM/FM radio drives a</a:t>
            </a:r>
          </a:p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200" b="1" dirty="0">
                <a:solidFill>
                  <a:srgbClr val="2DA5D7"/>
                </a:solidFill>
              </a:rPr>
              <a:t>+17%</a:t>
            </a:r>
          </a:p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lift in automotive web traffic on average</a:t>
            </a:r>
          </a:p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1100" b="1" dirty="0">
              <a:solidFill>
                <a:srgbClr val="2DA5D7"/>
              </a:solidFill>
            </a:endParaRPr>
          </a:p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200" b="1" dirty="0">
                <a:solidFill>
                  <a:srgbClr val="2DA5D7"/>
                </a:solidFill>
              </a:rPr>
              <a:t>40+</a:t>
            </a:r>
          </a:p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  <a:latin typeface="Century Gothic"/>
              </a:rPr>
              <a:t>AM/FM radio ads in one day in a market generate 11X site traffic lift of 1-9 ads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3D587-953B-5FE4-1567-4616773E6FF2}"/>
              </a:ext>
            </a:extLst>
          </p:cNvPr>
          <p:cNvSpPr txBox="1"/>
          <p:nvPr/>
        </p:nvSpPr>
        <p:spPr>
          <a:xfrm>
            <a:off x="269079" y="2122170"/>
            <a:ext cx="2545976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2DA5D7"/>
                </a:solidFill>
                <a:latin typeface="Century Gothic"/>
              </a:rPr>
              <a:t>46%</a:t>
            </a: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U.S. households have cut the cable </a:t>
            </a:r>
            <a:r>
              <a:rPr lang="en-US" sz="20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cord</a:t>
            </a:r>
            <a:endParaRPr lang="en-US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08B650-D309-83EA-55B2-071CA614AF9D}"/>
              </a:ext>
            </a:extLst>
          </p:cNvPr>
          <p:cNvSpPr txBox="1"/>
          <p:nvPr/>
        </p:nvSpPr>
        <p:spPr>
          <a:xfrm>
            <a:off x="3416107" y="1981343"/>
            <a:ext cx="2315863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 defTabSz="685800">
              <a:spcBef>
                <a:spcPts val="0"/>
              </a:spcBef>
              <a:buNone/>
              <a:defRPr/>
            </a:pPr>
            <a:r>
              <a:rPr lang="en-US" sz="1100" b="1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"/>
              </a:rPr>
              <a:t>In-car share of ad-supported audio time spent among persons 18-49</a:t>
            </a:r>
          </a:p>
        </p:txBody>
      </p:sp>
      <p:sp>
        <p:nvSpPr>
          <p:cNvPr id="2" name="Rectangle 1"/>
          <p:cNvSpPr/>
          <p:nvPr/>
        </p:nvSpPr>
        <p:spPr>
          <a:xfrm>
            <a:off x="332774" y="3865283"/>
            <a:ext cx="24185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rgbClr val="2DA5D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Nielsen:</a:t>
            </a:r>
            <a:r>
              <a:rPr lang="en-US" sz="2000" b="1" dirty="0" smtClean="0">
                <a:solidFill>
                  <a:srgbClr val="2DA5D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rgbClr val="2DA5D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2018, </a:t>
            </a:r>
            <a:r>
              <a:rPr lang="en-US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TV’s</a:t>
            </a:r>
            <a:br>
              <a:rPr lang="en-US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25-54 reach has dropped 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000" b="1" dirty="0" smtClean="0">
                <a:solidFill>
                  <a:srgbClr val="2DA5D7"/>
                </a:solidFill>
                <a:latin typeface="Century Gothic"/>
              </a:rPr>
              <a:t>72% </a:t>
            </a:r>
            <a:r>
              <a:rPr lang="en-US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ratings are </a:t>
            </a:r>
            <a:r>
              <a:rPr lang="en-US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 </a:t>
            </a:r>
            <a:r>
              <a:rPr lang="en-US" sz="2000" b="1" dirty="0" smtClean="0">
                <a:solidFill>
                  <a:srgbClr val="2DA5D7"/>
                </a:solidFill>
                <a:latin typeface="Century Gothic"/>
              </a:rPr>
              <a:t>-34</a:t>
            </a:r>
            <a:r>
              <a:rPr lang="en-US" sz="2000" b="1" dirty="0">
                <a:solidFill>
                  <a:srgbClr val="2DA5D7"/>
                </a:solidFill>
                <a:latin typeface="Century Gothic"/>
              </a:rPr>
              <a:t>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5" y="2651710"/>
            <a:ext cx="2773920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8" ma:contentTypeDescription="Create a new document." ma:contentTypeScope="" ma:versionID="7876fbc07ac74876fb462f712a3c6edc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b1b53e5cc9d4a25b8218d3f40168f8a3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162077-F310-4C05-A296-16BE9B56824B}">
  <ds:schemaRefs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f66c9f24-4844-4d15-b9ba-64c15d203fe1"/>
    <ds:schemaRef ds:uri="http://schemas.openxmlformats.org/package/2006/metadata/core-properties"/>
    <ds:schemaRef ds:uri="6e074747-d357-474c-8ab5-9b9387a35920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1C6B43-76E5-4715-9142-EB4FE03EC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14290</TotalTime>
  <Words>174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Calibri</vt:lpstr>
      <vt:lpstr>Century Gothic</vt:lpstr>
      <vt:lpstr>Helvetica</vt:lpstr>
      <vt:lpstr>Times New Roman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553</cp:revision>
  <cp:lastPrinted>2022-05-10T16:13:47Z</cp:lastPrinted>
  <dcterms:modified xsi:type="dcterms:W3CDTF">2022-06-15T15:22:20Z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