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107" d="100"/>
          <a:sy n="107" d="100"/>
        </p:scale>
        <p:origin x="1668" y="11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04" y="277937"/>
            <a:ext cx="796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200" b="1" dirty="0">
                <a:solidFill>
                  <a:srgbClr val="01588E"/>
                </a:solidFill>
                <a:sym typeface="Calibri"/>
              </a:rPr>
              <a:t>The state of AM/FM radio streaming</a:t>
            </a:r>
          </a:p>
        </p:txBody>
      </p:sp>
      <p:sp>
        <p:nvSpPr>
          <p:cNvPr id="20" name="Shape 100"/>
          <p:cNvSpPr/>
          <p:nvPr/>
        </p:nvSpPr>
        <p:spPr>
          <a:xfrm>
            <a:off x="6189693" y="1301255"/>
            <a:ext cx="2690605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Most of the AM/FM radio streaming audience is from that home market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2612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-4060" y="6305643"/>
            <a:ext cx="64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70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700" kern="1200" dirty="0">
                <a:latin typeface="Century Gothic" panose="020B0502020202020204" pitchFamily="34" charset="0"/>
              </a:rPr>
              <a:t>Left: Nielsen, Total Week, Average across aggregate of un-embedded Metros, special Nielsen analysis of all streaming audiences from PPM markets including listening from total line reporting streams; Middle: February 2022, P12+, M-</a:t>
            </a:r>
            <a:r>
              <a:rPr lang="en-US" altLang="en-US" sz="700" kern="1200" dirty="0" err="1">
                <a:latin typeface="Century Gothic" panose="020B0502020202020204" pitchFamily="34" charset="0"/>
              </a:rPr>
              <a:t>Su</a:t>
            </a:r>
            <a:r>
              <a:rPr lang="en-US" altLang="en-US" sz="700" kern="1200" dirty="0">
                <a:latin typeface="Century Gothic" panose="020B0502020202020204" pitchFamily="34" charset="0"/>
              </a:rPr>
              <a:t> 6a-12m, Nielsen PPM, 45 Market Qualitative Rollup, special Nielsen analysis of all streaming audiences from PPM markets including listening from total line reporting streams; Right: </a:t>
            </a:r>
            <a:r>
              <a:rPr lang="en-US" sz="700" kern="1200" dirty="0">
                <a:latin typeface="Century Gothic" panose="020B0502020202020204" pitchFamily="34" charset="0"/>
              </a:rPr>
              <a:t>Spring 2021 Nielsen Audio Nationwide, 321 stations whose streams are separately reported in PPM markets</a:t>
            </a:r>
            <a:endParaRPr lang="en-US" altLang="en-US" sz="700" kern="1200" dirty="0">
              <a:latin typeface="Century Gothic" panose="020B0502020202020204" pitchFamily="34" charset="0"/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34919" y="1301255"/>
            <a:ext cx="3014296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A growing percentage of AM/FM radio listening is coming from streams</a:t>
            </a:r>
          </a:p>
        </p:txBody>
      </p:sp>
      <p:sp>
        <p:nvSpPr>
          <p:cNvPr id="19" name="Shape 100">
            <a:extLst>
              <a:ext uri="{FF2B5EF4-FFF2-40B4-BE49-F238E27FC236}">
                <a16:creationId xmlns:a16="http://schemas.microsoft.com/office/drawing/2014/main" id="{989F5350-4F37-4848-9BA5-5222BF870962}"/>
              </a:ext>
            </a:extLst>
          </p:cNvPr>
          <p:cNvSpPr/>
          <p:nvPr/>
        </p:nvSpPr>
        <p:spPr>
          <a:xfrm>
            <a:off x="3117342" y="1301255"/>
            <a:ext cx="2786809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The U.S. AM/FM radio streaming audience is employed and upscale</a:t>
            </a:r>
          </a:p>
        </p:txBody>
      </p:sp>
      <p:sp>
        <p:nvSpPr>
          <p:cNvPr id="33" name="Shape 100">
            <a:extLst>
              <a:ext uri="{FF2B5EF4-FFF2-40B4-BE49-F238E27FC236}">
                <a16:creationId xmlns:a16="http://schemas.microsoft.com/office/drawing/2014/main" id="{402E21FE-C486-9492-A4C3-55A7097506BB}"/>
              </a:ext>
            </a:extLst>
          </p:cNvPr>
          <p:cNvSpPr/>
          <p:nvPr/>
        </p:nvSpPr>
        <p:spPr>
          <a:xfrm>
            <a:off x="-49022" y="2590352"/>
            <a:ext cx="3014296" cy="30162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Streaming now represents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</a:rPr>
              <a:t>11%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of total AM/FM radio listening among 12+ Americans and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  <a:latin typeface="Century Gothic"/>
              </a:rPr>
              <a:t>12%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of listening among persons 25-54</a:t>
            </a:r>
          </a:p>
        </p:txBody>
      </p:sp>
      <p:sp>
        <p:nvSpPr>
          <p:cNvPr id="21" name="Shape 100">
            <a:extLst>
              <a:ext uri="{FF2B5EF4-FFF2-40B4-BE49-F238E27FC236}">
                <a16:creationId xmlns:a16="http://schemas.microsoft.com/office/drawing/2014/main" id="{CE8968A0-0692-7B9E-223F-38659EBAAF19}"/>
              </a:ext>
            </a:extLst>
          </p:cNvPr>
          <p:cNvSpPr/>
          <p:nvPr/>
        </p:nvSpPr>
        <p:spPr>
          <a:xfrm>
            <a:off x="6174605" y="2623102"/>
            <a:ext cx="2720780" cy="16927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</a:rPr>
              <a:t>89%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  <a:latin typeface="Century Gothic"/>
              </a:rPr>
              <a:t>of the AM/FM radio streaming audience 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  <a:latin typeface="Century Gothic"/>
              </a:rPr>
              <a:t>resides in their home DMA market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01A854E-042B-C00D-52DF-54195FEE4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56" y="4436476"/>
            <a:ext cx="917402" cy="982269"/>
          </a:xfrm>
          <a:prstGeom prst="rect">
            <a:avLst/>
          </a:prstGeom>
        </p:spPr>
      </p:pic>
      <p:sp>
        <p:nvSpPr>
          <p:cNvPr id="25" name="Shape 100">
            <a:extLst>
              <a:ext uri="{FF2B5EF4-FFF2-40B4-BE49-F238E27FC236}">
                <a16:creationId xmlns:a16="http://schemas.microsoft.com/office/drawing/2014/main" id="{890166F9-DE46-A648-212D-D06C92D0FFDE}"/>
              </a:ext>
            </a:extLst>
          </p:cNvPr>
          <p:cNvSpPr/>
          <p:nvPr/>
        </p:nvSpPr>
        <p:spPr>
          <a:xfrm>
            <a:off x="3003598" y="2456324"/>
            <a:ext cx="3014296" cy="35702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Compared to the over-the-air AM/FM radio audience, AM/FM radio streamers are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  <a:latin typeface="Century Gothic"/>
              </a:rPr>
              <a:t>+14%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more likely to be employed full time and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>
                <a:solidFill>
                  <a:srgbClr val="2DA5D7"/>
                </a:solidFill>
                <a:latin typeface="Century Gothic"/>
              </a:rPr>
              <a:t>+30%</a:t>
            </a:r>
          </a:p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>
                <a:solidFill>
                  <a:schemeClr val="tx1"/>
                </a:solidFill>
              </a:rPr>
              <a:t>more likely to have a $75K+ household income</a:t>
            </a:r>
          </a:p>
        </p:txBody>
      </p: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purl.org/dc/dcmitype/"/>
    <ds:schemaRef ds:uri="http://schemas.microsoft.com/office/2006/documentManagement/types"/>
    <ds:schemaRef ds:uri="http://www.w3.org/XML/1998/namespace"/>
    <ds:schemaRef ds:uri="f66c9f24-4844-4d15-b9ba-64c15d203fe1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6e074747-d357-474c-8ab5-9b9387a35920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14266</TotalTime>
  <Words>222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550</cp:revision>
  <cp:lastPrinted>2022-05-10T16:13:47Z</cp:lastPrinted>
  <dcterms:modified xsi:type="dcterms:W3CDTF">2022-05-10T19:50:02Z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</Properties>
</file>