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FFFFFF"/>
    <a:srgbClr val="2DA5D7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107" d="100"/>
          <a:sy n="107" d="100"/>
        </p:scale>
        <p:origin x="1668" y="11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04" y="188290"/>
            <a:ext cx="796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800" b="1" dirty="0">
                <a:solidFill>
                  <a:srgbClr val="01588E"/>
                </a:solidFill>
                <a:sym typeface="Calibri"/>
              </a:rPr>
              <a:t>As TV Audiences Disappear, AM/FM Radio Works For Auto Dealers</a:t>
            </a:r>
          </a:p>
        </p:txBody>
      </p:sp>
      <p:sp>
        <p:nvSpPr>
          <p:cNvPr id="20" name="Shape 100"/>
          <p:cNvSpPr/>
          <p:nvPr/>
        </p:nvSpPr>
        <p:spPr>
          <a:xfrm>
            <a:off x="6228395" y="1247816"/>
            <a:ext cx="2690605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Shifting 20% of the linear TV budget to AM/FM radio dramatically increases reach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34919" y="6309867"/>
            <a:ext cx="68410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900" kern="1200" dirty="0">
                <a:latin typeface="Century Gothic" panose="020B0502020202020204" pitchFamily="34" charset="0"/>
              </a:rPr>
              <a:t>Left: Edison Research, "Share of Ear,” Q1-Q4 2021. Persons 18+, in the car; SiriusXM: Ad-supported: Spoken Word. Ad-free: Music; Percentages may not add up to 100 due to rounding.; Middle: Nielsen Total Audience Report, Q2 2021; Right: Local Nielsen Media Impact Fusion, Hyundai, Persons 25-54 reached, September 2021, Dallas-Ft. Worth, TX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23220" y="2375387"/>
            <a:ext cx="2300954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914400" eaLnBrk="1" hangingPunct="1">
              <a:spcBef>
                <a:spcPct val="0"/>
              </a:spcBef>
              <a:defRPr sz="1300" b="1" kern="1200">
                <a:solidFill>
                  <a:schemeClr val="tx1"/>
                </a:solidFill>
                <a:uLn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Nielsen: Persons 25-54 reached, September 2021, Dallas-Ft. Worth, TX</a:t>
            </a:r>
          </a:p>
        </p:txBody>
      </p:sp>
      <p:sp>
        <p:nvSpPr>
          <p:cNvPr id="22" name="Shape 100"/>
          <p:cNvSpPr/>
          <p:nvPr/>
        </p:nvSpPr>
        <p:spPr>
          <a:xfrm>
            <a:off x="460583" y="1294182"/>
            <a:ext cx="2103323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AM/FM radio rules ad-supported audio in the car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9716" y="2338337"/>
            <a:ext cx="2837192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914400" eaLnBrk="1" hangingPunct="1">
              <a:spcBef>
                <a:spcPct val="0"/>
              </a:spcBef>
              <a:defRPr sz="1300" b="1" kern="1200">
                <a:solidFill>
                  <a:schemeClr val="tx1"/>
                </a:solidFill>
                <a:uLn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Share of ad-supported audio time spent in the car among persons 18+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C2EE9-7F2A-4AEE-8BDD-528B7A6273E9}"/>
              </a:ext>
            </a:extLst>
          </p:cNvPr>
          <p:cNvSpPr txBox="1"/>
          <p:nvPr/>
        </p:nvSpPr>
        <p:spPr>
          <a:xfrm>
            <a:off x="6436554" y="3214786"/>
            <a:ext cx="193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en-US" sz="1600" b="1" dirty="0">
                <a:solidFill>
                  <a:srgbClr val="2DA5D7"/>
                </a:solidFill>
                <a:latin typeface="Century Gothic"/>
              </a:rPr>
              <a:t>+40%</a:t>
            </a:r>
          </a:p>
        </p:txBody>
      </p:sp>
      <p:sp>
        <p:nvSpPr>
          <p:cNvPr id="19" name="Shape 100">
            <a:extLst>
              <a:ext uri="{FF2B5EF4-FFF2-40B4-BE49-F238E27FC236}">
                <a16:creationId xmlns:a16="http://schemas.microsoft.com/office/drawing/2014/main" id="{989F5350-4F37-4848-9BA5-5222BF870962}"/>
              </a:ext>
            </a:extLst>
          </p:cNvPr>
          <p:cNvSpPr/>
          <p:nvPr/>
        </p:nvSpPr>
        <p:spPr>
          <a:xfrm>
            <a:off x="3286396" y="1355537"/>
            <a:ext cx="2689302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Since 2018, TV’s reach among persons 25-54 has dropped to 72%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6EB596-DD5D-451B-ABDF-7C504AB9B8EE}"/>
              </a:ext>
            </a:extLst>
          </p:cNvPr>
          <p:cNvSpPr txBox="1">
            <a:spLocks/>
          </p:cNvSpPr>
          <p:nvPr/>
        </p:nvSpPr>
        <p:spPr>
          <a:xfrm>
            <a:off x="3286397" y="2375387"/>
            <a:ext cx="2689301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914400" eaLnBrk="1" hangingPunct="1">
              <a:spcBef>
                <a:spcPct val="0"/>
              </a:spcBef>
              <a:defRPr sz="1300" b="1" kern="1200">
                <a:solidFill>
                  <a:schemeClr val="tx1"/>
                </a:solidFill>
                <a:uLn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Persons 25-54 weekly reach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F2AD38-B96D-4133-A1C6-F85B2E281D51}"/>
              </a:ext>
            </a:extLst>
          </p:cNvPr>
          <p:cNvSpPr/>
          <p:nvPr/>
        </p:nvSpPr>
        <p:spPr>
          <a:xfrm>
            <a:off x="4330767" y="3015738"/>
            <a:ext cx="67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en-US" sz="1600" b="1" dirty="0">
                <a:solidFill>
                  <a:srgbClr val="2DA5D7"/>
                </a:solidFill>
                <a:latin typeface="Century Gothic"/>
              </a:rPr>
              <a:t>-17%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0085C-F273-4BD3-BBEC-14271C98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2" y="3023411"/>
            <a:ext cx="8626588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5" ma:contentTypeDescription="Create a new document." ma:contentTypeScope="" ma:versionID="b297c569e72a6fd415a856415475e8a1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3439d383f77ea9b19d4903d4ffdbf5b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f66c9f24-4844-4d15-b9ba-64c15d203fe1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74747-d357-474c-8ab5-9b9387a35920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ED9C1-E568-47DE-B4E3-32FE3B268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14223</TotalTime>
  <Words>169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549</cp:revision>
  <cp:lastPrinted>2018-05-08T16:45:16Z</cp:lastPrinted>
  <dcterms:modified xsi:type="dcterms:W3CDTF">2022-04-12T19:11:53Z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