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FFFFFF"/>
    <a:srgbClr val="2DA5D7"/>
    <a:srgbClr val="01588E"/>
    <a:srgbClr val="0770B1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80" d="100"/>
          <a:sy n="80" d="100"/>
        </p:scale>
        <p:origin x="1242" y="84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55" y="188290"/>
            <a:ext cx="905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000" b="1" dirty="0">
                <a:solidFill>
                  <a:srgbClr val="01588E"/>
                </a:solidFill>
                <a:sym typeface="Calibri"/>
              </a:rPr>
              <a:t>Edison Research’s “Share Of Ear” Q4 2021: AM/FM Radio Has A Dominant Ad-Supported Share And AM/FM Radio Streaming Has Surged</a:t>
            </a:r>
          </a:p>
        </p:txBody>
      </p:sp>
      <p:sp>
        <p:nvSpPr>
          <p:cNvPr id="20" name="Shape 100"/>
          <p:cNvSpPr/>
          <p:nvPr/>
        </p:nvSpPr>
        <p:spPr>
          <a:xfrm>
            <a:off x="3310267" y="1120109"/>
            <a:ext cx="2690605" cy="95410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rgbClr val="2DA5D7"/>
                </a:solidFill>
              </a:rPr>
              <a:t>In the car, AM/FM radio ad-supported shares have hovered in the high 80s for the last six years</a:t>
            </a:r>
          </a:p>
        </p:txBody>
      </p:sp>
      <p:sp>
        <p:nvSpPr>
          <p:cNvPr id="21" name="Shape 100"/>
          <p:cNvSpPr/>
          <p:nvPr/>
        </p:nvSpPr>
        <p:spPr>
          <a:xfrm>
            <a:off x="5939828" y="1120109"/>
            <a:ext cx="3201667" cy="95410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rgbClr val="2DA5D7"/>
                </a:solidFill>
              </a:rPr>
              <a:t>Over six years, the proportion of AM/FM radio listening occurring via online streaming has surged from 8% to 14% 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122612" y="2594828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6121877" y="2594828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97674" y="6193322"/>
            <a:ext cx="674828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1050" kern="1200" dirty="0">
                <a:latin typeface="Century Gothic" panose="020B0502020202020204" pitchFamily="34" charset="0"/>
                <a:cs typeface="Verdana"/>
              </a:rPr>
              <a:t>Source: </a:t>
            </a:r>
            <a:r>
              <a:rPr lang="en-US" altLang="en-US" sz="1050" kern="1200" dirty="0">
                <a:latin typeface="Century Gothic" panose="020B0502020202020204" pitchFamily="34" charset="0"/>
              </a:rPr>
              <a:t>Left: Edison Research, "Share of Ear,” Q4 2019 – Q4 2021. Persons 18+; SiriusXM: Ad-Supported: Spoken Word. Ad-Free: Music. Middle: Edison Research, "Share of Ear,” Persons 18+ in the car, Q4 2016-Q4 2021. Right: Edison Research, "Share of Ear,” Q4 2016 – Q4 2021; Persons 25-54.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05092" y="2438653"/>
            <a:ext cx="2300954" cy="355435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 defTabSz="914400" eaLnBrk="1" hangingPunct="1">
              <a:spcBef>
                <a:spcPct val="0"/>
              </a:spcBef>
              <a:defRPr sz="1300" b="1" kern="1200">
                <a:solidFill>
                  <a:schemeClr val="tx1"/>
                </a:solidFill>
                <a:uLn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200" dirty="0"/>
              <a:t>AM/FM radio’s share of ad-supported audio in the car among persons 18+</a:t>
            </a:r>
          </a:p>
        </p:txBody>
      </p:sp>
      <p:sp>
        <p:nvSpPr>
          <p:cNvPr id="4" name="Rectangle 3"/>
          <p:cNvSpPr/>
          <p:nvPr/>
        </p:nvSpPr>
        <p:spPr>
          <a:xfrm>
            <a:off x="6136502" y="2180098"/>
            <a:ext cx="2808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  <a:sym typeface="Calibri"/>
              </a:rPr>
              <a:t>Share of audio time spent between over-the-air AM/FM radio listening and digital streaming AM/FM radio listening, persons 25-54</a:t>
            </a:r>
          </a:p>
        </p:txBody>
      </p:sp>
      <p:sp>
        <p:nvSpPr>
          <p:cNvPr id="22" name="Shape 100"/>
          <p:cNvSpPr/>
          <p:nvPr/>
        </p:nvSpPr>
        <p:spPr>
          <a:xfrm>
            <a:off x="266320" y="1227830"/>
            <a:ext cx="2689302" cy="7386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>
                <a:solidFill>
                  <a:srgbClr val="2DA5D7"/>
                </a:solidFill>
              </a:rPr>
              <a:t>AM/FM radio dominates ad-supported audio shares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66321" y="2438653"/>
            <a:ext cx="2689301" cy="355435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 defTabSz="914400" eaLnBrk="1" hangingPunct="1">
              <a:spcBef>
                <a:spcPct val="0"/>
              </a:spcBef>
              <a:defRPr sz="1300" b="1" kern="1200">
                <a:solidFill>
                  <a:schemeClr val="tx1"/>
                </a:solidFill>
                <a:uLn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200" dirty="0"/>
              <a:t>Share of ad-supported audio time spent among persons 18+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948E60-B40F-4104-B569-3CDF22868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72" y="2805912"/>
            <a:ext cx="8681456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5" ma:contentTypeDescription="Create a new document." ma:contentTypeScope="" ma:versionID="b297c569e72a6fd415a856415475e8a1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3439d383f77ea9b19d4903d4ffdbf5b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162077-F310-4C05-A296-16BE9B56824B}">
  <ds:schemaRefs>
    <ds:schemaRef ds:uri="f66c9f24-4844-4d15-b9ba-64c15d203fe1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e074747-d357-474c-8ab5-9b9387a35920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EED9C1-E568-47DE-B4E3-32FE3B2689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14210</TotalTime>
  <Words>204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546</cp:revision>
  <cp:lastPrinted>2018-05-08T16:45:16Z</cp:lastPrinted>
  <dcterms:modified xsi:type="dcterms:W3CDTF">2022-03-14T18:40:41Z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</Properties>
</file>