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1588E"/>
    <a:srgbClr val="0770B1"/>
    <a:srgbClr val="1F8EC5"/>
    <a:srgbClr val="000000"/>
    <a:srgbClr val="929191"/>
    <a:srgbClr val="666666"/>
    <a:srgbClr val="004C93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1" d="100"/>
          <a:sy n="61" d="100"/>
        </p:scale>
        <p:origin x="1306" y="3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622" y="116098"/>
            <a:ext cx="830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800" b="1" dirty="0" smtClean="0">
                <a:solidFill>
                  <a:srgbClr val="01588E"/>
                </a:solidFill>
                <a:sym typeface="Calibri"/>
              </a:rPr>
              <a:t>AM/FM Radio Is Overtaking Traditional TV As More Americans Turn To Streaming</a:t>
            </a:r>
            <a:endParaRPr lang="en-US" sz="2800" b="1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3152233" y="1265558"/>
            <a:ext cx="2755726" cy="8309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>
                <a:solidFill>
                  <a:srgbClr val="2DA5D7"/>
                </a:solidFill>
              </a:rPr>
              <a:t>AM/FM radio outreaches TV by +29</a:t>
            </a:r>
            <a:r>
              <a:rPr lang="en-US" sz="1600" b="1" dirty="0" smtClean="0">
                <a:solidFill>
                  <a:srgbClr val="2DA5D7"/>
                </a:solidFill>
              </a:rPr>
              <a:t>%</a:t>
            </a:r>
            <a:endParaRPr lang="en-US" sz="1600" dirty="0">
              <a:solidFill>
                <a:srgbClr val="2DA5D7"/>
              </a:solidFill>
            </a:endParaRP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rgbClr val="2DA5D7"/>
                </a:solidFill>
              </a:rPr>
              <a:t>among persons 18-49</a:t>
            </a:r>
          </a:p>
        </p:txBody>
      </p:sp>
      <p:sp>
        <p:nvSpPr>
          <p:cNvPr id="21" name="Shape 100"/>
          <p:cNvSpPr/>
          <p:nvPr/>
        </p:nvSpPr>
        <p:spPr>
          <a:xfrm>
            <a:off x="5939828" y="1142447"/>
            <a:ext cx="3201667" cy="8309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>
                <a:solidFill>
                  <a:srgbClr val="2DA5D7"/>
                </a:solidFill>
              </a:rPr>
              <a:t>Nearly half of all streamers feel it has replaced traditional TV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2612" y="2594828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594828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97674" y="6145194"/>
            <a:ext cx="68918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1050" kern="1200" dirty="0" smtClean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1050" kern="1200" dirty="0" smtClean="0">
                <a:latin typeface="Century Gothic" panose="020B0502020202020204" pitchFamily="34" charset="0"/>
                <a:cs typeface="Verdana"/>
              </a:rPr>
              <a:t>Left</a:t>
            </a:r>
            <a:r>
              <a:rPr lang="en-US" altLang="en-US" sz="1050" kern="1200" dirty="0">
                <a:latin typeface="Century Gothic" panose="020B0502020202020204" pitchFamily="34" charset="0"/>
                <a:cs typeface="Verdana"/>
              </a:rPr>
              <a:t>: Nielsen Total Audience Report, Persons </a:t>
            </a:r>
            <a:r>
              <a:rPr lang="en-US" altLang="en-US" sz="1050" kern="1200" dirty="0" smtClean="0">
                <a:latin typeface="Century Gothic" panose="020B0502020202020204" pitchFamily="34" charset="0"/>
                <a:cs typeface="Verdana"/>
              </a:rPr>
              <a:t>18-34 </a:t>
            </a:r>
            <a:r>
              <a:rPr lang="en-US" altLang="en-US" sz="1050" kern="1200" dirty="0">
                <a:latin typeface="Century Gothic" panose="020B0502020202020204" pitchFamily="34" charset="0"/>
                <a:cs typeface="Verdana"/>
              </a:rPr>
              <a:t>weekly reach % of users of live + time-shifted TV among U.S. population</a:t>
            </a:r>
            <a:r>
              <a:rPr lang="en-US" altLang="en-US" sz="1050" kern="1200" dirty="0" smtClean="0">
                <a:latin typeface="Century Gothic" panose="020B0502020202020204" pitchFamily="34" charset="0"/>
                <a:cs typeface="Verdana"/>
              </a:rPr>
              <a:t>; Middle</a:t>
            </a:r>
            <a:r>
              <a:rPr lang="en-US" altLang="en-US" sz="1050" kern="1200" dirty="0" smtClean="0">
                <a:latin typeface="Century Gothic" panose="020B0502020202020204" pitchFamily="34" charset="0"/>
                <a:cs typeface="Verdana"/>
              </a:rPr>
              <a:t>: Nielsen Total Audience Report, Persons 18-49 weekly reach % of users of live + time-shifted TV among U.S. population; Right: </a:t>
            </a:r>
            <a:r>
              <a:rPr lang="en-US" altLang="en-US" sz="1050" kern="1200" dirty="0">
                <a:latin typeface="Century Gothic" panose="020B0502020202020204" pitchFamily="34" charset="0"/>
                <a:cs typeface="Verdana"/>
              </a:rPr>
              <a:t>MRI Simmons, How Americans Watch TV, 2021 November Cord Evolution, Base: </a:t>
            </a:r>
            <a:r>
              <a:rPr lang="en-US" altLang="en-US" sz="1050" kern="1200" dirty="0" smtClean="0">
                <a:latin typeface="Century Gothic" panose="020B0502020202020204" pitchFamily="34" charset="0"/>
                <a:cs typeface="Verdana"/>
              </a:rPr>
              <a:t>Streamers</a:t>
            </a:r>
            <a:endParaRPr lang="en-US" altLang="en-US" sz="1050" kern="12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85445" y="2438653"/>
            <a:ext cx="2689301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Persons 18-49 weekly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reach %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of U.S. population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Q2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4979" y="2113037"/>
            <a:ext cx="26906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300" b="1" dirty="0">
                <a:solidFill>
                  <a:schemeClr val="tx1"/>
                </a:solidFill>
                <a:sym typeface="Calibri"/>
              </a:rPr>
              <a:t>Q: Which of the following statements best describes how you feel…</a:t>
            </a:r>
          </a:p>
        </p:txBody>
      </p:sp>
      <p:sp>
        <p:nvSpPr>
          <p:cNvPr id="22" name="Shape 100"/>
          <p:cNvSpPr/>
          <p:nvPr/>
        </p:nvSpPr>
        <p:spPr>
          <a:xfrm>
            <a:off x="97674" y="1265558"/>
            <a:ext cx="2755726" cy="8309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>
                <a:solidFill>
                  <a:srgbClr val="2DA5D7"/>
                </a:solidFill>
              </a:rPr>
              <a:t>AM/FM radio’s </a:t>
            </a:r>
            <a:r>
              <a:rPr lang="en-US" sz="1600" b="1" dirty="0" smtClean="0">
                <a:solidFill>
                  <a:srgbClr val="2DA5D7"/>
                </a:solidFill>
              </a:rPr>
              <a:t>outreaches TV by +</a:t>
            </a:r>
            <a:r>
              <a:rPr lang="en-US" sz="1600" b="1" dirty="0">
                <a:solidFill>
                  <a:srgbClr val="2DA5D7"/>
                </a:solidFill>
              </a:rPr>
              <a:t>44% </a:t>
            </a:r>
            <a:r>
              <a:rPr lang="en-US" sz="1600" b="1" dirty="0" smtClean="0">
                <a:solidFill>
                  <a:srgbClr val="2DA5D7"/>
                </a:solidFill>
              </a:rPr>
              <a:t>among persons 18-34</a:t>
            </a:r>
            <a:endParaRPr lang="en-US" sz="1600" b="1" dirty="0">
              <a:solidFill>
                <a:srgbClr val="2DA5D7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8194" y="2438653"/>
            <a:ext cx="2689301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Persons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18-34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weekly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reach %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of U.S. population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Q2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21" y="2664404"/>
            <a:ext cx="8669263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5" ma:contentTypeDescription="Create a new document." ma:contentTypeScope="" ma:versionID="b297c569e72a6fd415a856415475e8a1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3439d383f77ea9b19d4903d4ffdbf5b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ED9C1-E568-47DE-B4E3-32FE3B268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f66c9f24-4844-4d15-b9ba-64c15d203fe1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e074747-d357-474c-8ab5-9b9387a35920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14079</TotalTime>
  <Words>152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544</cp:revision>
  <cp:lastPrinted>2018-05-08T16:45:16Z</cp:lastPrinted>
  <dcterms:modified xsi:type="dcterms:W3CDTF">2022-02-23T17:14:12Z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</Properties>
</file>