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01588E"/>
    <a:srgbClr val="2DA5D7"/>
    <a:srgbClr val="0770B1"/>
    <a:srgbClr val="1F8EC5"/>
    <a:srgbClr val="000000"/>
    <a:srgbClr val="929191"/>
    <a:srgbClr val="666666"/>
    <a:srgbClr val="004C93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09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200" b="1" dirty="0">
                <a:solidFill>
                  <a:srgbClr val="01588E"/>
                </a:solidFill>
                <a:sym typeface="Calibri"/>
              </a:rPr>
              <a:t>AM/FM Radio And Quick Service Restaurants Are Made For Each Other</a:t>
            </a:r>
            <a:endParaRPr lang="en-US" sz="3200" b="1" dirty="0">
              <a:solidFill>
                <a:srgbClr val="01588E"/>
              </a:solidFill>
              <a:sym typeface="Calibri"/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175364" y="1481620"/>
            <a:ext cx="2819994" cy="4001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Similar profile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1" name="Shape 100"/>
          <p:cNvSpPr/>
          <p:nvPr/>
        </p:nvSpPr>
        <p:spPr>
          <a:xfrm>
            <a:off x="3419571" y="1481620"/>
            <a:ext cx="2319021" cy="70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More frequent diners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6405636" y="1481620"/>
            <a:ext cx="2522098" cy="70788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000" b="1" dirty="0" smtClean="0">
                <a:solidFill>
                  <a:schemeClr val="tx1"/>
                </a:solidFill>
              </a:rPr>
              <a:t>Significant sales  impact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315625" y="2845595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121877" y="2733925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7830" y="2519989"/>
            <a:ext cx="24300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189">
              <a:defRPr/>
            </a:pPr>
            <a:r>
              <a:rPr lang="en-US" sz="2000" dirty="0">
                <a:sym typeface="Calibri"/>
              </a:rPr>
              <a:t>AM/FM radio </a:t>
            </a:r>
            <a:r>
              <a:rPr lang="en-US" sz="2000" dirty="0" smtClean="0">
                <a:sym typeface="Calibri"/>
              </a:rPr>
              <a:t>delivers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3463"/>
                </a:solidFill>
                <a:sym typeface="Calibri"/>
              </a:rPr>
              <a:t>+33%</a:t>
            </a:r>
          </a:p>
          <a:p>
            <a:pPr lvl="0" algn="ctr" defTabSz="457189">
              <a:defRPr/>
            </a:pPr>
            <a:r>
              <a:rPr lang="en-US" sz="2000" dirty="0" smtClean="0">
                <a:sym typeface="Calibri"/>
              </a:rPr>
              <a:t>more </a:t>
            </a:r>
            <a:r>
              <a:rPr lang="en-US" sz="2000" dirty="0">
                <a:sym typeface="Calibri"/>
              </a:rPr>
              <a:t>frequent QSR diners than TV with the same ad impressions</a:t>
            </a:r>
            <a:endParaRPr lang="en-US" sz="2000" dirty="0"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92161" y="2519989"/>
            <a:ext cx="25490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Nielsen sales lift studies reveal AM/FM radio ads generate </a:t>
            </a:r>
            <a:r>
              <a:rPr lang="en-US" dirty="0" smtClean="0"/>
              <a:t>a</a:t>
            </a:r>
          </a:p>
          <a:p>
            <a:pPr algn="ctr"/>
            <a:r>
              <a:rPr lang="en-US" sz="2800" b="1" dirty="0" smtClean="0">
                <a:solidFill>
                  <a:srgbClr val="003463"/>
                </a:solidFill>
              </a:rPr>
              <a:t>+6%</a:t>
            </a:r>
          </a:p>
          <a:p>
            <a:pPr algn="ctr"/>
            <a:r>
              <a:rPr lang="en-US" dirty="0" smtClean="0"/>
              <a:t>increase </a:t>
            </a:r>
            <a:r>
              <a:rPr lang="en-US" dirty="0"/>
              <a:t>in total QSR buyers and </a:t>
            </a:r>
            <a:r>
              <a:rPr lang="en-US" dirty="0" smtClean="0"/>
              <a:t>a</a:t>
            </a:r>
          </a:p>
          <a:p>
            <a:pPr algn="ctr"/>
            <a:r>
              <a:rPr lang="en-US" sz="2800" b="1" dirty="0">
                <a:solidFill>
                  <a:srgbClr val="003463"/>
                </a:solidFill>
              </a:rPr>
              <a:t>$3 </a:t>
            </a:r>
            <a:r>
              <a:rPr lang="en-US" sz="2800" b="1" dirty="0">
                <a:solidFill>
                  <a:srgbClr val="003463"/>
                </a:solidFill>
              </a:rPr>
              <a:t>to $</a:t>
            </a:r>
            <a:r>
              <a:rPr lang="en-US" sz="2800" b="1" dirty="0">
                <a:solidFill>
                  <a:srgbClr val="003463"/>
                </a:solidFill>
              </a:rPr>
              <a:t>1</a:t>
            </a:r>
          </a:p>
          <a:p>
            <a:pPr algn="ctr"/>
            <a:r>
              <a:rPr lang="en-US" dirty="0" smtClean="0"/>
              <a:t>return </a:t>
            </a:r>
            <a:r>
              <a:rPr lang="en-US" dirty="0"/>
              <a:t>on investment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89578"/>
              </p:ext>
            </p:extLst>
          </p:nvPr>
        </p:nvGraphicFramePr>
        <p:xfrm>
          <a:off x="147778" y="2242639"/>
          <a:ext cx="2925642" cy="385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8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rgbClr val="17365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92" marR="73492" marT="36746" marB="36746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Frequent QSR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consumer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Heavy AM/FM radio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listeners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Median age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income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$70K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$66K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Full-time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employed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3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or more children in home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% using social media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3492" marR="73492" marT="36746" marB="3674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18" y="4856526"/>
            <a:ext cx="603549" cy="11157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63" y="5230505"/>
            <a:ext cx="533469" cy="741784"/>
          </a:xfrm>
          <a:prstGeom prst="rect">
            <a:avLst/>
          </a:prstGeom>
        </p:spPr>
      </p:pic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97674" y="6264821"/>
            <a:ext cx="6403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7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700" kern="1200" dirty="0" smtClean="0">
                <a:latin typeface="Century Gothic" panose="020B0502020202020204" pitchFamily="34" charset="0"/>
                <a:cs typeface="Verdana"/>
              </a:rPr>
              <a:t>Left: </a:t>
            </a:r>
            <a:r>
              <a:rPr lang="en-US" altLang="en-US" sz="700" kern="1200" dirty="0" smtClean="0">
                <a:latin typeface="Century Gothic" panose="020B0502020202020204" pitchFamily="34" charset="0"/>
                <a:cs typeface="Verdana"/>
              </a:rPr>
              <a:t>Scarborough </a:t>
            </a:r>
            <a:r>
              <a:rPr lang="en-US" altLang="en-US" sz="700" kern="1200" dirty="0">
                <a:latin typeface="Century Gothic" panose="020B0502020202020204" pitchFamily="34" charset="0"/>
                <a:cs typeface="Verdana"/>
              </a:rPr>
              <a:t>USA+ 2021 Release 1 Total (Jan 2020 – May 2021). A18+. Social Media: used social networking in the last 30 days; QSR: Frequent QSR consumer defined as 21% of American adults 18+ who have used quick service restaurant 10 times or more in the past 30 days, heavy media = quintile </a:t>
            </a:r>
            <a:r>
              <a:rPr lang="en-US" altLang="en-US" sz="700" kern="1200" dirty="0" smtClean="0">
                <a:latin typeface="Century Gothic" panose="020B0502020202020204" pitchFamily="34" charset="0"/>
                <a:cs typeface="Verdana"/>
              </a:rPr>
              <a:t>1; Middle: </a:t>
            </a:r>
            <a:r>
              <a:rPr lang="en-US" altLang="en-US" sz="700" kern="1200" dirty="0">
                <a:latin typeface="Century Gothic" panose="020B0502020202020204" pitchFamily="34" charset="0"/>
                <a:cs typeface="Verdana"/>
                <a:sym typeface="Calibri"/>
              </a:rPr>
              <a:t>Nielsen Scarborough USA+ supplemental study, Release 1 2021 October 2021. Total adults 18+: Projected 256,921,904 respondents: </a:t>
            </a:r>
            <a:r>
              <a:rPr lang="en-US" altLang="en-US" sz="700" kern="1200" dirty="0" smtClean="0">
                <a:latin typeface="Century Gothic" panose="020B0502020202020204" pitchFamily="34" charset="0"/>
                <a:cs typeface="Verdana"/>
                <a:sym typeface="Calibri"/>
              </a:rPr>
              <a:t>202,063; </a:t>
            </a:r>
            <a:r>
              <a:rPr lang="en-US" altLang="en-US" sz="700" kern="1200" dirty="0" smtClean="0">
                <a:latin typeface="Century Gothic" panose="020B0502020202020204" pitchFamily="34" charset="0"/>
                <a:cs typeface="Verdana"/>
              </a:rPr>
              <a:t>Right: </a:t>
            </a:r>
            <a:r>
              <a:rPr lang="en-US" sz="700" kern="1200" dirty="0" smtClean="0">
                <a:latin typeface="Century Gothic" panose="020B0502020202020204" pitchFamily="34" charset="0"/>
                <a:cs typeface="Verdana"/>
              </a:rPr>
              <a:t>Nielsen</a:t>
            </a:r>
            <a:r>
              <a:rPr lang="en-US" sz="700" kern="1200" dirty="0">
                <a:latin typeface="Century Gothic" panose="020B0502020202020204" pitchFamily="34" charset="0"/>
                <a:cs typeface="Verdana"/>
              </a:rPr>
              <a:t>, P18+. Q3 2014</a:t>
            </a: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A58C17-4F4C-447A-908E-FAD369CCC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66c9f24-4844-4d15-b9ba-64c15d203fe1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13992</TotalTime>
  <Words>210</Words>
  <Application>Microsoft Office PowerPoint</Application>
  <PresentationFormat>On-screen Show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538</cp:revision>
  <cp:lastPrinted>2018-05-08T16:45:16Z</cp:lastPrinted>
  <dcterms:modified xsi:type="dcterms:W3CDTF">2022-01-13T20:50:02Z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</Properties>
</file>