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9"/>
  </p:notesMasterIdLst>
  <p:handoutMasterIdLst>
    <p:handoutMasterId r:id="rId10"/>
  </p:handoutMasterIdLst>
  <p:sldIdLst>
    <p:sldId id="469" r:id="rId6"/>
    <p:sldId id="473" r:id="rId7"/>
    <p:sldId id="474" r:id="rId8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0770B1"/>
    <a:srgbClr val="1F8EC5"/>
    <a:srgbClr val="000000"/>
    <a:srgbClr val="929191"/>
    <a:srgbClr val="666666"/>
    <a:srgbClr val="004C93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246" autoAdjust="0"/>
  </p:normalViewPr>
  <p:slideViewPr>
    <p:cSldViewPr snapToGrid="0" snapToObjects="1">
      <p:cViewPr varScale="1">
        <p:scale>
          <a:sx n="68" d="100"/>
          <a:sy n="68" d="100"/>
        </p:scale>
        <p:origin x="446" y="5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5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0" y="6376176"/>
            <a:ext cx="1115610" cy="3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79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978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4" y="6391352"/>
            <a:ext cx="1115568" cy="3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189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4" y="6391352"/>
            <a:ext cx="1115568" cy="3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39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96" y="6384123"/>
            <a:ext cx="1115610" cy="373729"/>
          </a:xfrm>
          <a:prstGeom prst="rect">
            <a:avLst/>
          </a:prstGeom>
        </p:spPr>
      </p:pic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06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96" y="6384123"/>
            <a:ext cx="1115610" cy="3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68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99" y="6391352"/>
            <a:ext cx="1115568" cy="3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65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99" y="6391352"/>
            <a:ext cx="1115568" cy="3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00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MULUS-Horizontal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6490276"/>
            <a:ext cx="925372" cy="207387"/>
          </a:xfrm>
          <a:prstGeom prst="rect">
            <a:avLst/>
          </a:prstGeom>
        </p:spPr>
      </p:pic>
      <p:sp>
        <p:nvSpPr>
          <p:cNvPr id="4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6" name="Picture 5" descr="Cumulus_Curve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r="44330" b="7411"/>
          <a:stretch/>
        </p:blipFill>
        <p:spPr>
          <a:xfrm rot="5400000">
            <a:off x="2023017" y="-251094"/>
            <a:ext cx="5116254" cy="9144000"/>
          </a:xfrm>
          <a:prstGeom prst="rect">
            <a:avLst/>
          </a:prstGeom>
        </p:spPr>
      </p:pic>
      <p:sp>
        <p:nvSpPr>
          <p:cNvPr id="7" name="Shape 2"/>
          <p:cNvSpPr>
            <a:spLocks noGrp="1"/>
          </p:cNvSpPr>
          <p:nvPr>
            <p:ph type="title" hasCustomPrompt="1"/>
          </p:nvPr>
        </p:nvSpPr>
        <p:spPr>
          <a:xfrm>
            <a:off x="2670093" y="3111501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Slide</a:t>
            </a:r>
            <a:r>
              <a:rPr dirty="0"/>
              <a:t> Text</a:t>
            </a:r>
          </a:p>
        </p:txBody>
      </p:sp>
      <p:sp>
        <p:nvSpPr>
          <p:cNvPr id="8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7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587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2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0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200" b="1" dirty="0">
                <a:solidFill>
                  <a:srgbClr val="01588E"/>
                </a:solidFill>
                <a:sym typeface="Calibri"/>
              </a:rPr>
              <a:t>There are </a:t>
            </a:r>
            <a:r>
              <a:rPr lang="en-US" sz="3200" b="1" dirty="0" smtClean="0">
                <a:solidFill>
                  <a:srgbClr val="01588E"/>
                </a:solidFill>
                <a:sym typeface="Calibri"/>
              </a:rPr>
              <a:t>three </a:t>
            </a:r>
            <a:r>
              <a:rPr lang="en-US" sz="3200" b="1" dirty="0">
                <a:solidFill>
                  <a:srgbClr val="01588E"/>
                </a:solidFill>
                <a:sym typeface="Calibri"/>
              </a:rPr>
              <a:t>approaches to reaching a radio station’s weekly audience</a:t>
            </a:r>
          </a:p>
        </p:txBody>
      </p:sp>
      <p:sp>
        <p:nvSpPr>
          <p:cNvPr id="20" name="Shape 100"/>
          <p:cNvSpPr/>
          <p:nvPr/>
        </p:nvSpPr>
        <p:spPr>
          <a:xfrm>
            <a:off x="175364" y="1803394"/>
            <a:ext cx="2819994" cy="70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rgbClr val="003463"/>
                </a:solidFill>
              </a:rPr>
              <a:t>Image awareness campaign</a:t>
            </a:r>
            <a:endParaRPr sz="1600" dirty="0">
              <a:solidFill>
                <a:srgbClr val="003463"/>
              </a:solidFill>
            </a:endParaRPr>
          </a:p>
        </p:txBody>
      </p:sp>
      <p:sp>
        <p:nvSpPr>
          <p:cNvPr id="21" name="Shape 100"/>
          <p:cNvSpPr/>
          <p:nvPr/>
        </p:nvSpPr>
        <p:spPr>
          <a:xfrm>
            <a:off x="3419571" y="1803394"/>
            <a:ext cx="2319021" cy="70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rgbClr val="003463"/>
                </a:solidFill>
              </a:rPr>
              <a:t>High impact campaign</a:t>
            </a:r>
            <a:endParaRPr sz="1600" dirty="0">
              <a:solidFill>
                <a:srgbClr val="003463"/>
              </a:solidFill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6528593" y="1803394"/>
            <a:ext cx="2276184" cy="70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rgbClr val="003463"/>
                </a:solidFill>
              </a:rPr>
              <a:t>Grand opening campaign</a:t>
            </a:r>
            <a:endParaRPr sz="1600" dirty="0">
              <a:solidFill>
                <a:srgbClr val="003463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7095" y="2705201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373968" y="2705201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922" y="3244465"/>
            <a:ext cx="1706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Reaches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half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 of the station’s audience an average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2 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3940" y="3244465"/>
            <a:ext cx="2050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Reaches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two-thirds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 of the station’s audience an average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3 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5834" y="3244465"/>
            <a:ext cx="190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Reaches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78%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of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station’s audience an average of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4.3 times</a:t>
            </a: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56421"/>
              </p:ext>
            </p:extLst>
          </p:nvPr>
        </p:nvGraphicFramePr>
        <p:xfrm>
          <a:off x="476246" y="1415435"/>
          <a:ext cx="8354602" cy="4501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4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986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# of ads, promos or song spins per 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26731"/>
                  </a:ext>
                </a:extLst>
              </a:tr>
              <a:tr h="72931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Light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1/2 of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Medium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2/3 of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Heavy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78% of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63">
                <a:tc rowSpan="1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Format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 40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Sports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Rock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Classic Rock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Classic Hits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Urban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News/Talk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563"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166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1097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017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AM/FM radio formats: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# of weekly ads, promos, or song spins vary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6362703"/>
            <a:ext cx="5638799" cy="43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Source: Spring 2020 Nielsen Audio Nationwide, Adults 18+, Mon-Sun 6a-Midnight, Diary Markets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27359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36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457189" eaLnBrk="1">
              <a:defRPr sz="3200" b="1" kern="0">
                <a:solidFill>
                  <a:srgbClr val="01588E"/>
                </a:solidFill>
                <a:uLnTx/>
                <a:latin typeface="Century Gothic"/>
              </a:defRPr>
            </a:lvl1pPr>
          </a:lstStyle>
          <a:p>
            <a:r>
              <a:rPr lang="en-US" sz="2800" dirty="0">
                <a:sym typeface="Calibri"/>
              </a:rPr>
              <a:t>Schedule creation worksheet:</a:t>
            </a:r>
            <a:br>
              <a:rPr lang="en-US" sz="2800" dirty="0">
                <a:sym typeface="Calibri"/>
              </a:rPr>
            </a:br>
            <a:r>
              <a:rPr lang="en-US" sz="2800" dirty="0">
                <a:sym typeface="Calibri"/>
              </a:rPr>
              <a:t>How to calculate 3 different advertising schedules at light, medium, and heavy levels of reach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715" y="2781153"/>
            <a:ext cx="21334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Station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Cume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j-ea"/>
              <a:cs typeface="+mj-cs"/>
              <a:sym typeface="Calibri"/>
            </a:endParaRP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÷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Average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quarter-hour persons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=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Station turnover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(Turnover is the number of different groups that make up a station’s audience)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422" y="3250513"/>
            <a:ext cx="1950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Station turnover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=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Number of ads per week, Monday-Sunday 6AM-midnight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3558" y="3112013"/>
            <a:ext cx="1950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Double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 the station turnover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=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Number of ads per week, Monday-Sunday 6AM-midnight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3829" y="2531085"/>
            <a:ext cx="1999033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Multiply the station turnover by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3.3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=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Number of ads per week, Monday-Sunday 6AM-midnight</a:t>
            </a:r>
          </a:p>
          <a:p>
            <a:pPr marL="0" marR="0" lvl="0" indent="0" algn="ctr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*This campaign is also known as the “OES campaign” – the optimum effective schedule invented by Steve Marx.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0489" y="2757415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100"/>
          <p:cNvSpPr/>
          <p:nvPr/>
        </p:nvSpPr>
        <p:spPr>
          <a:xfrm>
            <a:off x="0" y="1705794"/>
            <a:ext cx="2276184" cy="584771"/>
          </a:xfrm>
          <a:prstGeom prst="rect">
            <a:avLst/>
          </a:prstGeom>
          <a:solidFill>
            <a:srgbClr val="00346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158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t>Determine station turnover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2276184" y="1705794"/>
            <a:ext cx="2276184" cy="584771"/>
          </a:xfrm>
          <a:prstGeom prst="rect">
            <a:avLst/>
          </a:prstGeom>
          <a:solidFill>
            <a:srgbClr val="1F8EC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158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t>Image awareness campaign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21" name="Shape 100"/>
          <p:cNvSpPr/>
          <p:nvPr/>
        </p:nvSpPr>
        <p:spPr>
          <a:xfrm>
            <a:off x="4552368" y="1705794"/>
            <a:ext cx="2319021" cy="584771"/>
          </a:xfrm>
          <a:prstGeom prst="rect">
            <a:avLst/>
          </a:prstGeom>
          <a:solidFill>
            <a:srgbClr val="0770B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158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t>High impact campaign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6867816" y="1705794"/>
            <a:ext cx="2276184" cy="584771"/>
          </a:xfrm>
          <a:prstGeom prst="rect">
            <a:avLst/>
          </a:prstGeom>
          <a:solidFill>
            <a:srgbClr val="2DA5D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158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t>Grand opening campaign*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11118" y="2757415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871389" y="2757415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866236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A58C17-4F4C-447A-908E-FAD369CCC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www.w3.org/XML/1998/namespace"/>
    <ds:schemaRef ds:uri="f66c9f24-4844-4d15-b9ba-64c15d203fe1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13979</TotalTime>
  <Words>249</Words>
  <Application>Microsoft Office PowerPoint</Application>
  <PresentationFormat>On-screen Show (4:3)</PresentationFormat>
  <Paragraphs>87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535</cp:revision>
  <cp:lastPrinted>2018-05-08T16:45:16Z</cp:lastPrinted>
  <dcterms:modified xsi:type="dcterms:W3CDTF">2022-01-05T17:19:14Z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