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00000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53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30" y="185890"/>
            <a:ext cx="8864341" cy="617538"/>
          </a:xfrm>
        </p:spPr>
        <p:txBody>
          <a:bodyPr>
            <a:noAutofit/>
          </a:bodyPr>
          <a:lstStyle/>
          <a:p>
            <a:r>
              <a:rPr lang="en-US" dirty="0" smtClean="0"/>
              <a:t>Now Is The Time:</a:t>
            </a:r>
            <a:br>
              <a:rPr lang="en-US" dirty="0" smtClean="0"/>
            </a:br>
            <a:r>
              <a:rPr lang="en-US" dirty="0" smtClean="0"/>
              <a:t>Reach </a:t>
            </a:r>
            <a:r>
              <a:rPr lang="en-US" dirty="0"/>
              <a:t>Voters With AM/FM Radio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60672" y="6129032"/>
            <a:ext cx="7126890" cy="73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Nielsen Scarborough USA+ 2021 Release 1 Total (Jan 2020– May 2021), Outdoor/Radio/TV/Internet/Pandora/Spotify/</a:t>
            </a:r>
            <a:r>
              <a:rPr lang="en-US" sz="800" dirty="0" err="1">
                <a:solidFill>
                  <a:schemeClr val="tx1"/>
                </a:solidFill>
              </a:rPr>
              <a:t>SiriusXM</a:t>
            </a:r>
            <a:r>
              <a:rPr lang="en-US" sz="800" dirty="0">
                <a:solidFill>
                  <a:schemeClr val="tx1"/>
                </a:solidFill>
              </a:rPr>
              <a:t>/Hulu/YouTube: used in last 7 days. Facebook/Instagram/Twitter: used in past 30 days. Outdoor defined as Any miles traveled in car, van, truck or bus last 7 days. *Direct mail/Coupons in mail defined as How household usually obtains coupons (HHLD): Mail. Podcast source: Podcast </a:t>
            </a:r>
            <a:r>
              <a:rPr lang="en-US" sz="800" dirty="0" err="1">
                <a:solidFill>
                  <a:schemeClr val="tx1"/>
                </a:solidFill>
              </a:rPr>
              <a:t>Recontact</a:t>
            </a:r>
            <a:r>
              <a:rPr lang="en-US" sz="800" dirty="0">
                <a:solidFill>
                  <a:schemeClr val="tx1"/>
                </a:solidFill>
              </a:rPr>
              <a:t> Study (USA+) 2020 Release 2 Total (May 2021); Middle: Spring 2021 MRI-Simmons </a:t>
            </a:r>
            <a:r>
              <a:rPr lang="en-US" sz="800" dirty="0" smtClean="0">
                <a:solidFill>
                  <a:schemeClr val="tx1"/>
                </a:solidFill>
              </a:rPr>
              <a:t>USA</a:t>
            </a:r>
            <a:r>
              <a:rPr lang="en-US" sz="800" dirty="0">
                <a:solidFill>
                  <a:schemeClr val="tx1"/>
                </a:solidFill>
              </a:rPr>
              <a:t>; Right: Edison Research, “Share of Ear,” Q3-Q4 2020, Q1-Q2 2021. Persons 18</a:t>
            </a:r>
            <a:r>
              <a:rPr lang="en-US" sz="800" dirty="0" smtClean="0">
                <a:solidFill>
                  <a:schemeClr val="tx1"/>
                </a:solidFill>
              </a:rPr>
              <a:t>+; </a:t>
            </a:r>
            <a:r>
              <a:rPr lang="en-US" sz="800" dirty="0" err="1" smtClean="0">
                <a:solidFill>
                  <a:schemeClr val="tx1"/>
                </a:solidFill>
              </a:rPr>
              <a:t>SiriusXM</a:t>
            </a:r>
            <a:r>
              <a:rPr lang="en-US" sz="800" dirty="0">
                <a:solidFill>
                  <a:schemeClr val="tx1"/>
                </a:solidFill>
              </a:rPr>
              <a:t>: Ad-Supported: Spoken Word. Ad-Free: Music; Party affiliation is self-identified</a:t>
            </a:r>
            <a:r>
              <a:rPr lang="en-US" sz="800" dirty="0" smtClean="0">
                <a:solidFill>
                  <a:schemeClr val="tx1"/>
                </a:solidFill>
              </a:rPr>
              <a:t>.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838429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854968" y="1089774"/>
            <a:ext cx="3183175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AM/FM radio supplements cable TV audience losses</a:t>
            </a:r>
          </a:p>
        </p:txBody>
      </p:sp>
      <p:sp>
        <p:nvSpPr>
          <p:cNvPr id="20" name="Shape 100"/>
          <p:cNvSpPr/>
          <p:nvPr/>
        </p:nvSpPr>
        <p:spPr>
          <a:xfrm>
            <a:off x="5969046" y="1089774"/>
            <a:ext cx="3257091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AM/FM radio dominates audio share among registered voters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7255" y="1848279"/>
            <a:ext cx="2800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50" b="1" dirty="0">
                <a:solidFill>
                  <a:schemeClr val="tx1"/>
                </a:solidFill>
              </a:rPr>
              <a:t>Share of ad-supported audio time spent among persons 18+ </a:t>
            </a:r>
          </a:p>
          <a:p>
            <a:pPr algn="ctr" defTabSz="457189"/>
            <a:r>
              <a:rPr lang="en-US" sz="1050" b="1" dirty="0">
                <a:solidFill>
                  <a:schemeClr val="tx1"/>
                </a:solidFill>
              </a:rPr>
              <a:t>(among registered voters)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72" y="1089774"/>
            <a:ext cx="285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AM/FM radio and digital reach almost all registered voters</a:t>
            </a:r>
            <a:endParaRPr lang="en-US" sz="1400" b="1" dirty="0">
              <a:solidFill>
                <a:srgbClr val="2DA5D7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678" y="1848279"/>
            <a:ext cx="20826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50" b="1" dirty="0">
                <a:solidFill>
                  <a:schemeClr val="tx1"/>
                </a:solidFill>
              </a:rPr>
              <a:t>% of registered voters reached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10087" y="2207375"/>
            <a:ext cx="2370302" cy="1966394"/>
            <a:chOff x="8491307" y="2481862"/>
            <a:chExt cx="3160403" cy="2621859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8491307" y="3903393"/>
              <a:ext cx="3160403" cy="1200328"/>
            </a:xfrm>
            <a:prstGeom prst="rect">
              <a:avLst/>
            </a:prstGeom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42900">
                <a:lnSpc>
                  <a:spcPct val="10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Century Gothic"/>
                  <a:ea typeface="Verdana" panose="020B0604030504040204" pitchFamily="34" charset="0"/>
                  <a:cs typeface="Verdana" panose="020B0604030504040204" pitchFamily="34" charset="0"/>
                </a:rPr>
                <a:t>non-pay TV consumers who do not see cable ads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62726" y="3032386"/>
              <a:ext cx="2667826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hangingPunct="1">
                <a:defRPr/>
              </a:pPr>
              <a:r>
                <a:rPr lang="en-US" sz="4950" b="1" kern="1200" dirty="0">
                  <a:solidFill>
                    <a:srgbClr val="003463"/>
                  </a:solidFill>
                  <a:latin typeface="Century Gothic"/>
                  <a:ea typeface="Verdana" panose="020B0604030504040204" pitchFamily="34" charset="0"/>
                  <a:cs typeface="Verdana" panose="020B0604030504040204" pitchFamily="34" charset="0"/>
                </a:rPr>
                <a:t>47.7M</a:t>
              </a: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8491307" y="2481862"/>
              <a:ext cx="3160403" cy="830998"/>
            </a:xfrm>
            <a:prstGeom prst="rect">
              <a:avLst/>
            </a:prstGeom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42900">
                <a:lnSpc>
                  <a:spcPct val="10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Century Gothic"/>
                  <a:ea typeface="Verdana" panose="020B0604030504040204" pitchFamily="34" charset="0"/>
                  <a:cs typeface="Verdana" panose="020B0604030504040204" pitchFamily="34" charset="0"/>
                </a:rPr>
                <a:t>AM/FM radio reaches</a:t>
              </a:r>
            </a:p>
          </p:txBody>
        </p:sp>
      </p:grpSp>
      <p:pic>
        <p:nvPicPr>
          <p:cNvPr id="28" name="Picture 2" descr="https://eastus1-mediap.svc.ms/transform/thumbnail?provider=spo&amp;inputFormat=png&amp;cs=NWUzY2U2YzAtMmIxZi00Mjg1LThkNGItNzVlZTc4Nzg3MzQ2fFNQTw&amp;docid=https%3A%2F%2Fcumulusmedia.sharepoint.com%3A443%2Fsites%2FWWOMarketingInsights%2F_api%2Fv2.0%2Fdrives%2Fb!wYc7vBtLK0ypcXwMjog8JkdHB25X00xHirWbk4ejWSAkn2z2REgVTbm6ZMFdID_h%2Fitems%2F01ZF52MBK7PZZOAE2SFRLIQ655LI5AG7AR%3Fversion%3DPublished&amp;access_token=eyJ0eXAiOiJKV1QiLCJhbGciOiJub25lIn0.eyJhdWQiOiIwMDAwMDAwMy0wMDAwLTBmZjEtY2UwMC0wMDAwMDAwMDAwMDAvY3VtdWx1c21lZGlhLnNoYXJlcG9pbnQuY29tQGU1ZDY3MDlmLWJlY2YtNGIwNS04Y2VlLTM3ZjVhNjI2MTdjNCIsImlzcyI6IjAwMDAwMDAzLTAwMDAtMGZmMS1jZTAwLTAwMDAwMDAwMDAwMCIsIm5iZiI6IjE2MjI3MzI0MDAiLCJleHAiOiIxNjIyNzU0MDAwIiwiZW5kcG9pbnR1cmwiOiJVQThSRktRaUZITkhlMC9VZTErWjd2Rkp5cFlPTlZHNGUvM0RJaklqcFlzPSIsImVuZHBvaW50dXJsTGVuZ3RoIjoiMTQ2IiwiaXNsb29wYmFjayI6IlRydWUiLCJ2ZXIiOiJoYXNoZWRwcm9vZnRva2VuIiwic2l0ZWlkIjoiWW1NellqZzNZekV0TkdJeFlpMDBZekppTFdFNU56RXROMk13WXpobE9EZ3pZekkyIiwiYXBwX2Rpc3BsYXluYW1lIjoiTWljcm9zb2Z0IFRlYW1zIFdlYiBDbGllbnQiLCJnaXZlbl9uYW1lIjoiTGF1cmVuIiwiZmFtaWx5X25hbWUiOiJWZXRyYW5vIiwiYXBwaWQiOiI1ZTNjZTZjMC0yYjFmLTQyODUtOGQ0Yi03NWVlNzg3ODczNDYiLCJ0aWQiOiJlNWQ2NzA5Zi1iZWNmLTRiMDUtOGNlZS0zN2Y1YTYyNjE3YzQiLCJ1cG4iOiJsdmV0cmFub0B3ZXN0d29vZG9uZS5jb20iLCJwdWlkIjoiMTAwMzIwMDA5NjI0OTEwQSIsImNhY2hla2V5IjoiMGguZnxtZW1iZXJzaGlwfDEwMDMyMDAwOTYyNDkxMGFAbGl2ZS5jb20iLCJzY3AiOiJteWZpbGVzLndyaXRlIGFsbHNpdGVzLmZ1bGxjb250cm9sIGFsbHNpdGVzLm1hbmFnZSBhbGxwcm9maWxlcy53cml0ZSIsImFjcnMiOiJyMSxyMixyMyxjMSxjMixjMyIsInR0IjoiMiIsInVzZVBlcnNpc3RlbnRDb29raWUiOm51bGx9.ckIwZUVXNFRUSlljeUkzb1FDLzRGTGtHcUx1WUt2SFZLb3ZvTW1BRjN3Zz0&amp;encodeFailures=1&amp;width=1515&amp;height=6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70" y="4356563"/>
            <a:ext cx="1465770" cy="11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" y="2339681"/>
            <a:ext cx="2670279" cy="385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760" y="2707966"/>
            <a:ext cx="2731245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653A1-2D7D-42EA-9750-BDE669D4E9DB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f66c9f24-4844-4d15-b9ba-64c15d203f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14632</TotalTime>
  <Words>191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Now Is The Time: Reach Voters With AM/FM Radio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599</cp:revision>
  <cp:lastPrinted>2018-05-08T16:45:16Z</cp:lastPrinted>
  <dcterms:modified xsi:type="dcterms:W3CDTF">2021-11-22T17:20:54Z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