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87" r:id="rId5"/>
  </p:sldIdLst>
  <p:sldSz cx="9144000" cy="6858000" type="screen4x3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3"/>
    <a:srgbClr val="2DA5D7"/>
    <a:srgbClr val="000000"/>
    <a:srgbClr val="929191"/>
    <a:srgbClr val="01588E"/>
    <a:srgbClr val="666666"/>
    <a:srgbClr val="004C93"/>
    <a:srgbClr val="0053A0"/>
    <a:srgbClr val="1C61A0"/>
    <a:srgbClr val="164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025" autoAdjust="0"/>
  </p:normalViewPr>
  <p:slideViewPr>
    <p:cSldViewPr snapToGrid="0" snapToObjects="1">
      <p:cViewPr varScale="1">
        <p:scale>
          <a:sx n="61" d="100"/>
          <a:sy n="61" d="100"/>
        </p:scale>
        <p:origin x="1306" y="53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F8516-2899-B645-A02E-84909ADB0A7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9830" y="298624"/>
            <a:ext cx="8864341" cy="617538"/>
          </a:xfrm>
        </p:spPr>
        <p:txBody>
          <a:bodyPr>
            <a:noAutofit/>
          </a:bodyPr>
          <a:lstStyle/>
          <a:p>
            <a:r>
              <a:rPr lang="en-US" sz="2400" dirty="0"/>
              <a:t>America Continues Reemergence From </a:t>
            </a:r>
            <a:r>
              <a:rPr lang="en-US" sz="2400" dirty="0" smtClean="0"/>
              <a:t>Pandemic:</a:t>
            </a:r>
            <a:br>
              <a:rPr lang="en-US" sz="2400" dirty="0" smtClean="0"/>
            </a:br>
            <a:r>
              <a:rPr lang="en-US" sz="2400" dirty="0" smtClean="0"/>
              <a:t>Nielsen </a:t>
            </a:r>
            <a:r>
              <a:rPr lang="en-US" sz="2400" dirty="0"/>
              <a:t>AM/FM Radio Audiences Grow, COVID Concerns Drop, </a:t>
            </a:r>
            <a:r>
              <a:rPr lang="en-US" sz="2400" dirty="0" smtClean="0"/>
              <a:t>And Consumer Spending Is Steady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50" y="6491422"/>
            <a:ext cx="625404" cy="2201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13" name="Shape 160">
            <a:extLst>
              <a:ext uri="{FF2B5EF4-FFF2-40B4-BE49-F238E27FC236}">
                <a16:creationId xmlns:a16="http://schemas.microsoft.com/office/drawing/2014/main" id="{4F048904-588A-0642-BD41-9EBE7461E7B2}"/>
              </a:ext>
            </a:extLst>
          </p:cNvPr>
          <p:cNvSpPr/>
          <p:nvPr/>
        </p:nvSpPr>
        <p:spPr>
          <a:xfrm>
            <a:off x="60672" y="6129032"/>
            <a:ext cx="7126890" cy="738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Source: Left: Nielsen March 2020-September 2021 PPM / 45 Market Total / M-Su 6a-12M / Persons 12+ / AQH Persons (Persons Using AM/FM Radio)</a:t>
            </a:r>
            <a:r>
              <a:rPr lang="en-US" sz="1000" dirty="0" smtClean="0">
                <a:solidFill>
                  <a:schemeClr val="tx1"/>
                </a:solidFill>
                <a:sym typeface="Century Gothic"/>
              </a:rPr>
              <a:t>, Nielsen January 2020-August 2021 CDM / 44 Market Total / M-Su 6a-12M / Persons 12+ / AQH Persons (Persons Using Radio)</a:t>
            </a:r>
            <a:r>
              <a:rPr lang="en-US" sz="1000" dirty="0" smtClean="0">
                <a:solidFill>
                  <a:schemeClr val="tx1"/>
                </a:solidFill>
              </a:rPr>
              <a:t>; Middle: Google Trends Report; Right</a:t>
            </a:r>
            <a:r>
              <a:rPr lang="en-US" sz="1000" dirty="0">
                <a:solidFill>
                  <a:schemeClr val="tx1"/>
                </a:solidFill>
              </a:rPr>
              <a:t>: Custom Nielsen study conducted September 2021 via an online survey, based on a weighted sample of 1022 among P18</a:t>
            </a:r>
            <a:r>
              <a:rPr lang="en-US" sz="1000" dirty="0" smtClean="0">
                <a:solidFill>
                  <a:schemeClr val="tx1"/>
                </a:solidFill>
              </a:rPr>
              <a:t>+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2838429" y="3156361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6091061" y="3156361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Shape 100"/>
          <p:cNvSpPr/>
          <p:nvPr/>
        </p:nvSpPr>
        <p:spPr>
          <a:xfrm>
            <a:off x="2854968" y="1252612"/>
            <a:ext cx="3183175" cy="69249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300" b="1" dirty="0" smtClean="0">
                <a:solidFill>
                  <a:srgbClr val="2DA5D7"/>
                </a:solidFill>
              </a:rPr>
              <a:t>Google </a:t>
            </a:r>
            <a:r>
              <a:rPr lang="en-US" sz="1300" b="1" dirty="0">
                <a:solidFill>
                  <a:srgbClr val="2DA5D7"/>
                </a:solidFill>
              </a:rPr>
              <a:t>Trends: October 2021, COVID Google searches are down -56% from </a:t>
            </a:r>
            <a:r>
              <a:rPr lang="en-US" sz="1300" b="1" dirty="0" smtClean="0">
                <a:solidFill>
                  <a:srgbClr val="2DA5D7"/>
                </a:solidFill>
              </a:rPr>
              <a:t>peak consumer interest</a:t>
            </a:r>
            <a:endParaRPr lang="en-US" sz="1300" b="1" dirty="0">
              <a:solidFill>
                <a:srgbClr val="2DA5D7"/>
              </a:solidFill>
            </a:endParaRPr>
          </a:p>
        </p:txBody>
      </p:sp>
      <p:sp>
        <p:nvSpPr>
          <p:cNvPr id="20" name="Shape 100"/>
          <p:cNvSpPr/>
          <p:nvPr/>
        </p:nvSpPr>
        <p:spPr>
          <a:xfrm>
            <a:off x="5969046" y="1252612"/>
            <a:ext cx="3257091" cy="69249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300" b="1" dirty="0" smtClean="0">
                <a:solidFill>
                  <a:srgbClr val="2DA5D7"/>
                </a:solidFill>
              </a:rPr>
              <a:t>Nielsen: Consumer </a:t>
            </a:r>
            <a:r>
              <a:rPr lang="en-US" sz="1300" b="1" dirty="0">
                <a:solidFill>
                  <a:srgbClr val="2DA5D7"/>
                </a:solidFill>
              </a:rPr>
              <a:t>spending is steady despite the Delta </a:t>
            </a:r>
            <a:r>
              <a:rPr lang="en-US" sz="1300" b="1" dirty="0" smtClean="0">
                <a:solidFill>
                  <a:srgbClr val="2DA5D7"/>
                </a:solidFill>
              </a:rPr>
              <a:t>variant as</a:t>
            </a:r>
            <a:r>
              <a:rPr lang="en-US" sz="1300" b="1" dirty="0">
                <a:solidFill>
                  <a:srgbClr val="2DA5D7"/>
                </a:solidFill>
              </a:rPr>
              <a:t/>
            </a:r>
            <a:br>
              <a:rPr lang="en-US" sz="1300" b="1" dirty="0">
                <a:solidFill>
                  <a:srgbClr val="2DA5D7"/>
                </a:solidFill>
              </a:rPr>
            </a:br>
            <a:r>
              <a:rPr lang="en-US" sz="1300" b="1" dirty="0">
                <a:solidFill>
                  <a:srgbClr val="2DA5D7"/>
                </a:solidFill>
              </a:rPr>
              <a:t>86% are spending the </a:t>
            </a:r>
            <a:r>
              <a:rPr lang="en-US" sz="1300" b="1" dirty="0" smtClean="0">
                <a:solidFill>
                  <a:srgbClr val="2DA5D7"/>
                </a:solidFill>
              </a:rPr>
              <a:t>same/more</a:t>
            </a:r>
            <a:endParaRPr lang="en-US" sz="1300" b="1" dirty="0">
              <a:solidFill>
                <a:srgbClr val="2DA5D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7255" y="2044952"/>
            <a:ext cx="2800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/>
            <a:r>
              <a:rPr lang="en-US" sz="1000" b="1" dirty="0">
                <a:solidFill>
                  <a:schemeClr val="tx1"/>
                </a:solidFill>
              </a:rPr>
              <a:t>Percent spending more, less, or about the same since the Delta variant emerged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32490" y="2044952"/>
            <a:ext cx="26281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189">
              <a:defRPr/>
            </a:pPr>
            <a:r>
              <a:rPr lang="en-US" sz="1000" b="1" dirty="0">
                <a:solidFill>
                  <a:schemeClr val="tx1"/>
                </a:solidFill>
                <a:sym typeface="Arial"/>
              </a:rPr>
              <a:t>Google search interest in the term “COVID” by week over time:</a:t>
            </a:r>
          </a:p>
          <a:p>
            <a:pPr lvl="0" algn="ctr" defTabSz="457189">
              <a:defRPr/>
            </a:pPr>
            <a:r>
              <a:rPr lang="en-US" sz="1000" b="1" dirty="0">
                <a:solidFill>
                  <a:schemeClr val="tx1"/>
                </a:solidFill>
                <a:sym typeface="Arial"/>
              </a:rPr>
              <a:t>Numbers represent search interest relative to the highest point on the chart for the given region and time</a:t>
            </a:r>
            <a:br>
              <a:rPr lang="en-US" sz="1000" b="1" dirty="0">
                <a:solidFill>
                  <a:schemeClr val="tx1"/>
                </a:solidFill>
                <a:sym typeface="Arial"/>
              </a:rPr>
            </a:br>
            <a:r>
              <a:rPr lang="en-US" sz="1000" b="1" dirty="0">
                <a:solidFill>
                  <a:schemeClr val="tx1"/>
                </a:solidFill>
                <a:sym typeface="Arial"/>
              </a:rPr>
              <a:t>(100 is the peak popularity for the term)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607" y="1252612"/>
            <a:ext cx="243800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300" b="1" dirty="0">
                <a:solidFill>
                  <a:srgbClr val="2DA5D7"/>
                </a:solidFill>
                <a:latin typeface="Century Gothic"/>
                <a:ea typeface="Century Gothic"/>
                <a:cs typeface="Century Gothic"/>
              </a:rPr>
              <a:t>Nielsen: </a:t>
            </a:r>
            <a:r>
              <a:rPr lang="en-US" sz="1300" b="1" dirty="0" smtClean="0">
                <a:solidFill>
                  <a:srgbClr val="2DA5D7"/>
                </a:solidFill>
                <a:latin typeface="Century Gothic"/>
                <a:ea typeface="Century Gothic"/>
                <a:cs typeface="Century Gothic"/>
              </a:rPr>
              <a:t>PPM listening </a:t>
            </a:r>
            <a:r>
              <a:rPr lang="en-US" sz="1300" b="1" dirty="0">
                <a:solidFill>
                  <a:srgbClr val="2DA5D7"/>
                </a:solidFill>
                <a:latin typeface="Century Gothic"/>
                <a:ea typeface="Century Gothic"/>
                <a:cs typeface="Century Gothic"/>
              </a:rPr>
              <a:t>reached a record high </a:t>
            </a:r>
            <a:r>
              <a:rPr lang="en-US" sz="1300" b="1" dirty="0" smtClean="0">
                <a:solidFill>
                  <a:srgbClr val="2DA5D7"/>
                </a:solidFill>
                <a:latin typeface="Century Gothic"/>
                <a:ea typeface="Century Gothic"/>
                <a:cs typeface="Century Gothic"/>
              </a:rPr>
              <a:t>and Diary markets show no COVID impact</a:t>
            </a:r>
            <a:endParaRPr lang="en-US" sz="1300" b="1" dirty="0">
              <a:solidFill>
                <a:srgbClr val="2DA5D7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698" y="2521271"/>
            <a:ext cx="26072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AM/FM radio retained</a:t>
            </a:r>
          </a:p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46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/>
              </a:rPr>
              <a:t>94%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346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of its AQH audience in September 2021 compared to March 2020 levels in PPM markets and</a:t>
            </a:r>
          </a:p>
          <a:p>
            <a:pPr lvl="0" algn="ctr" defTabSz="685766" hangingPunct="1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3463"/>
                </a:solidFill>
                <a:latin typeface="Century Gothic" panose="020B0502020202020204" pitchFamily="34" charset="0"/>
                <a:cs typeface="Century Gothic"/>
              </a:rPr>
              <a:t>100</a:t>
            </a:r>
            <a:r>
              <a:rPr lang="en-US" sz="3200" b="1" kern="1200" dirty="0">
                <a:solidFill>
                  <a:srgbClr val="003463"/>
                </a:solidFill>
                <a:latin typeface="Century Gothic" panose="020B0502020202020204" pitchFamily="34" charset="0"/>
                <a:cs typeface="Century Gothic"/>
              </a:rPr>
              <a:t>%</a:t>
            </a:r>
          </a:p>
          <a:p>
            <a:pPr lvl="0" algn="ctr" defTabSz="685800" hangingPunct="1">
              <a:defRPr/>
            </a:pPr>
            <a:r>
              <a:rPr lang="en-US" sz="1400" kern="1200" dirty="0"/>
              <a:t>of its AQH audience </a:t>
            </a:r>
            <a:r>
              <a:rPr lang="en-US" sz="1400" kern="1200" dirty="0" smtClean="0"/>
              <a:t>in August 2021 compared </a:t>
            </a:r>
            <a:r>
              <a:rPr lang="en-US" sz="1400" kern="1200" dirty="0"/>
              <a:t>to March 2020 </a:t>
            </a:r>
            <a:r>
              <a:rPr lang="en-US" sz="1400" kern="1200" dirty="0" smtClean="0"/>
              <a:t>levels </a:t>
            </a:r>
            <a:r>
              <a:rPr lang="en-US" sz="1400" kern="1200" dirty="0"/>
              <a:t>in diary markets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12406" y="2865395"/>
            <a:ext cx="1882029" cy="2816628"/>
          </a:xfrm>
          <a:prstGeom prst="rect">
            <a:avLst/>
          </a:prstGeom>
          <a:noFill/>
          <a:ln w="28575">
            <a:solidFill>
              <a:srgbClr val="2DA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93371" y="3116335"/>
            <a:ext cx="697627" cy="471224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DA5D7"/>
                </a:solidFill>
                <a:effectLst/>
                <a:uLnTx/>
                <a:uFillTx/>
                <a:latin typeface="Century Gothic"/>
                <a:ea typeface="+mn-ea"/>
                <a:cs typeface="Arial"/>
                <a:sym typeface="Arial"/>
              </a:rPr>
              <a:t>86%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2DA5D7"/>
              </a:solidFill>
              <a:effectLst/>
              <a:uLnTx/>
              <a:uFillTx/>
              <a:latin typeface="Century Gothic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864" y="2953595"/>
            <a:ext cx="2798307" cy="2639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709" y="3101702"/>
            <a:ext cx="2932430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21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3" ma:contentTypeDescription="Create a new document." ma:contentTypeScope="" ma:versionID="505f32560331fcffc1f197124c2b96dc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targetNamespace="http://schemas.microsoft.com/office/2006/metadata/properties" ma:root="true" ma:fieldsID="a2d4189e3289652751b8219882c089fb" ns1:_="" ns2:_="">
    <xsd:import namespace="http://schemas.microsoft.com/sharepoint/v3"/>
    <xsd:import namespace="f66c9f24-4844-4d15-b9ba-64c15d203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6524657-737A-428B-953E-3E9AF90681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AAA4F5-5957-4DD7-85D2-46F71D62F4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7653A1-2D7D-42EA-9750-BDE669D4E9DB}">
  <ds:schemaRefs>
    <ds:schemaRef ds:uri="http://purl.org/dc/terms/"/>
    <ds:schemaRef ds:uri="http://schemas.microsoft.com/sharepoint/v3"/>
    <ds:schemaRef ds:uri="http://www.w3.org/XML/1998/namespace"/>
    <ds:schemaRef ds:uri="http://schemas.microsoft.com/office/2006/documentManagement/types"/>
    <ds:schemaRef ds:uri="http://purl.org/dc/dcmitype/"/>
    <ds:schemaRef ds:uri="f66c9f24-4844-4d15-b9ba-64c15d203fe1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14622</TotalTime>
  <Words>223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Helvetica</vt:lpstr>
      <vt:lpstr>Office Theme</vt:lpstr>
      <vt:lpstr>America Continues Reemergence From Pandemic: Nielsen AM/FM Radio Audiences Grow, COVID Concerns Drop, And Consumer Spending Is Steady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 Vetrano</cp:lastModifiedBy>
  <cp:revision>597</cp:revision>
  <cp:lastPrinted>2018-05-08T16:45:16Z</cp:lastPrinted>
  <dcterms:modified xsi:type="dcterms:W3CDTF">2021-10-19T17:31:11Z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4862400</vt:r8>
  </property>
</Properties>
</file>