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00000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30" y="261046"/>
            <a:ext cx="8864341" cy="617538"/>
          </a:xfrm>
        </p:spPr>
        <p:txBody>
          <a:bodyPr>
            <a:noAutofit/>
          </a:bodyPr>
          <a:lstStyle/>
          <a:p>
            <a:r>
              <a:rPr lang="en-US" sz="2800" dirty="0" smtClean="0"/>
              <a:t>AM/FM radio is the ideal marketing platform for law firms and attorneys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60672" y="6229240"/>
            <a:ext cx="6844311" cy="58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Source: Left</a:t>
            </a:r>
            <a:r>
              <a:rPr lang="en-US" sz="1000" dirty="0">
                <a:solidFill>
                  <a:schemeClr val="tx1"/>
                </a:solidFill>
              </a:rPr>
              <a:t>: MARU/Matchbox Personal Injury Law Firm Study – May 2021, 505 total </a:t>
            </a:r>
            <a:r>
              <a:rPr lang="en-US" sz="1000" dirty="0">
                <a:solidFill>
                  <a:schemeClr val="tx1"/>
                </a:solidFill>
              </a:rPr>
              <a:t>respondents; Middle: </a:t>
            </a:r>
            <a:r>
              <a:rPr lang="fr-FR" sz="1000" dirty="0">
                <a:solidFill>
                  <a:schemeClr val="tx1"/>
                </a:solidFill>
                <a:sym typeface="Century Gothic"/>
              </a:rPr>
              <a:t>Nielsen Total Audience </a:t>
            </a:r>
            <a:r>
              <a:rPr lang="fr-FR" sz="1000" dirty="0">
                <a:solidFill>
                  <a:schemeClr val="tx1"/>
                </a:solidFill>
                <a:sym typeface="Century Gothic"/>
              </a:rPr>
              <a:t>Report Q4 </a:t>
            </a:r>
            <a:r>
              <a:rPr lang="fr-FR" sz="1000" dirty="0">
                <a:solidFill>
                  <a:schemeClr val="tx1"/>
                </a:solidFill>
                <a:sym typeface="Century Gothic"/>
              </a:rPr>
              <a:t>2020</a:t>
            </a:r>
            <a:r>
              <a:rPr lang="en-US" sz="1000" dirty="0">
                <a:solidFill>
                  <a:schemeClr val="tx1"/>
                </a:solidFill>
              </a:rPr>
              <a:t>; Right: </a:t>
            </a:r>
            <a:r>
              <a:rPr lang="en-US" sz="1000" dirty="0">
                <a:solidFill>
                  <a:schemeClr val="tx1"/>
                </a:solidFill>
                <a:sym typeface="Century Gothic"/>
              </a:rPr>
              <a:t>MARU/Matchbox Personal Injury Law Firm Study – May 2021, 505 total respondents. </a:t>
            </a:r>
            <a:r>
              <a:rPr lang="en-US" sz="1000" dirty="0">
                <a:solidFill>
                  <a:schemeClr val="tx1"/>
                </a:solidFill>
                <a:sym typeface="Century Gothic"/>
              </a:rPr>
              <a:t>Q: “Have you ever hired a personal injury attorney</a:t>
            </a:r>
            <a:r>
              <a:rPr lang="en-US" sz="1000" dirty="0" smtClean="0">
                <a:solidFill>
                  <a:schemeClr val="tx1"/>
                </a:solidFill>
                <a:sym typeface="Century Gothic"/>
              </a:rPr>
              <a:t>?”</a:t>
            </a:r>
            <a:endParaRPr lang="en-US" sz="1000" dirty="0">
              <a:solidFill>
                <a:schemeClr val="tx1"/>
              </a:solidFill>
              <a:sym typeface="Century Gothic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838429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882959" y="1290662"/>
            <a:ext cx="3222348" cy="6924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rgbClr val="2DA5D7"/>
                </a:solidFill>
              </a:rPr>
              <a:t>Nielsen: AM/FM radio outreaches TV among younger demographics likely to hire an attorney</a:t>
            </a:r>
          </a:p>
        </p:txBody>
      </p:sp>
      <p:sp>
        <p:nvSpPr>
          <p:cNvPr id="20" name="Shape 100"/>
          <p:cNvSpPr/>
          <p:nvPr/>
        </p:nvSpPr>
        <p:spPr>
          <a:xfrm>
            <a:off x="5913562" y="1190634"/>
            <a:ext cx="3257091" cy="8925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 smtClean="0">
                <a:solidFill>
                  <a:srgbClr val="2DA5D7"/>
                </a:solidFill>
              </a:rPr>
              <a:t>Heavy AM/FM </a:t>
            </a:r>
            <a:r>
              <a:rPr lang="en-US" sz="1300" b="1" dirty="0">
                <a:solidFill>
                  <a:srgbClr val="2DA5D7"/>
                </a:solidFill>
              </a:rPr>
              <a:t>radio listeners are +33% more likely to have hired a personal injury law firm compared to </a:t>
            </a:r>
            <a:r>
              <a:rPr lang="en-US" sz="1300" b="1" dirty="0" smtClean="0">
                <a:solidFill>
                  <a:srgbClr val="2DA5D7"/>
                </a:solidFill>
              </a:rPr>
              <a:t>heavy TV </a:t>
            </a:r>
            <a:r>
              <a:rPr lang="en-US" sz="1300" b="1" dirty="0">
                <a:solidFill>
                  <a:srgbClr val="2DA5D7"/>
                </a:solidFill>
              </a:rPr>
              <a:t>viewers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2481" y="2145160"/>
            <a:ext cx="2699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Q: “Have you ever hired a personal injury attorney?” (% of respondents who answered “yes”)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0068" y="2226087"/>
            <a:ext cx="2628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Weekly reach of live + time-shifted TV and AM/FM radio</a:t>
            </a:r>
          </a:p>
        </p:txBody>
      </p:sp>
      <p:sp>
        <p:nvSpPr>
          <p:cNvPr id="4" name="Rectangle 3"/>
          <p:cNvSpPr/>
          <p:nvPr/>
        </p:nvSpPr>
        <p:spPr>
          <a:xfrm>
            <a:off x="90688" y="1190632"/>
            <a:ext cx="28404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The age profile of those in the market for legal services aligns well with AM/FM radio and skews much younger than TV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501" y="2216258"/>
            <a:ext cx="2714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00" b="1" dirty="0">
                <a:solidFill>
                  <a:schemeClr val="tx1"/>
                </a:solidFill>
              </a:rPr>
              <a:t>Audience composition of those who say they would “definitely likely” hire a personal injury law firm if they were injured in a car accident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14501" y="2921664"/>
            <a:ext cx="1538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Persons 18-34</a:t>
            </a: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9476" y="2894751"/>
            <a:ext cx="20358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Persons 18-49</a:t>
            </a: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3" y="2827910"/>
            <a:ext cx="8797290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653A1-2D7D-42EA-9750-BDE669D4E9DB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f66c9f24-4844-4d15-b9ba-64c15d203fe1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14609</TotalTime>
  <Words>190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Times New Roman</vt:lpstr>
      <vt:lpstr>Office Theme</vt:lpstr>
      <vt:lpstr>AM/FM radio is the ideal marketing platform for law firms and attorneys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594</cp:revision>
  <cp:lastPrinted>2018-05-08T16:45:16Z</cp:lastPrinted>
  <dcterms:modified xsi:type="dcterms:W3CDTF">2021-09-22T16:35:36Z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