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00000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57" d="100"/>
          <a:sy n="57" d="100"/>
        </p:scale>
        <p:origin x="53" y="293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30" y="261046"/>
            <a:ext cx="8864341" cy="617538"/>
          </a:xfrm>
        </p:spPr>
        <p:txBody>
          <a:bodyPr>
            <a:noAutofit/>
          </a:bodyPr>
          <a:lstStyle/>
          <a:p>
            <a:r>
              <a:rPr lang="en-US" sz="2800" dirty="0" smtClean="0"/>
              <a:t>AM/FM radio is the ideal marketing platform for auto aftermarket retailers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29139" y="6376572"/>
            <a:ext cx="6844311" cy="44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Source: Left/Middle: </a:t>
            </a:r>
            <a:r>
              <a:rPr lang="en-US" sz="105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MARU/Matchbox </a:t>
            </a:r>
            <a:r>
              <a:rPr lang="en-US" sz="105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April 2021 National </a:t>
            </a:r>
            <a:r>
              <a:rPr lang="en-US" sz="1050" dirty="0" smtClean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Study; Right: </a:t>
            </a:r>
            <a:r>
              <a:rPr lang="en-US" sz="1050" dirty="0"/>
              <a:t>Scarborough USA+ 2020 Release 2 *Revised 04-20-2021 (July 2019 – September 2020)</a:t>
            </a:r>
            <a:endParaRPr lang="en-US" sz="1050" dirty="0">
              <a:solidFill>
                <a:schemeClr val="tx1"/>
              </a:solidFill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38845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728097" y="1162776"/>
            <a:ext cx="3315818" cy="6924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rgbClr val="2DA5D7"/>
                </a:solidFill>
              </a:rPr>
              <a:t>Key auto parts shopper segments are far more likely to be heavy AM/FM radio listeners</a:t>
            </a:r>
          </a:p>
        </p:txBody>
      </p:sp>
      <p:sp>
        <p:nvSpPr>
          <p:cNvPr id="20" name="Shape 100"/>
          <p:cNvSpPr/>
          <p:nvPr/>
        </p:nvSpPr>
        <p:spPr>
          <a:xfrm>
            <a:off x="5811753" y="1162776"/>
            <a:ext cx="3257091" cy="8925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rgbClr val="2DA5D7"/>
                </a:solidFill>
              </a:rPr>
              <a:t>A wide variety of AM/FM radio programming formats </a:t>
            </a:r>
            <a:r>
              <a:rPr lang="en-US" sz="1300" b="1" dirty="0" smtClean="0">
                <a:solidFill>
                  <a:srgbClr val="2DA5D7"/>
                </a:solidFill>
              </a:rPr>
              <a:t>generate </a:t>
            </a:r>
            <a:r>
              <a:rPr lang="en-US" sz="1300" b="1" dirty="0">
                <a:solidFill>
                  <a:srgbClr val="2DA5D7"/>
                </a:solidFill>
              </a:rPr>
              <a:t>strong reach with auto parts purchasers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915" y="2101490"/>
            <a:ext cx="294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AM/FM radio format weekly reach % among auto parts shoppers in the last 12 months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7238" y="2024546"/>
            <a:ext cx="2628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% of respondents who are heavy AM/FM radio listeners (listen to AM/FM radio 9+ hours per week)</a:t>
            </a:r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DABDC9E3-278C-A44D-BD45-0A143855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63248"/>
              </p:ext>
            </p:extLst>
          </p:nvPr>
        </p:nvGraphicFramePr>
        <p:xfrm>
          <a:off x="105613" y="2794473"/>
          <a:ext cx="2698959" cy="328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55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749252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  <a:gridCol w="749252">
                  <a:extLst>
                    <a:ext uri="{9D8B030D-6E8A-4147-A177-3AD203B41FA5}">
                      <a16:colId xmlns:a16="http://schemas.microsoft.com/office/drawing/2014/main" val="3180087490"/>
                    </a:ext>
                  </a:extLst>
                </a:gridCol>
              </a:tblGrid>
              <a:tr h="91178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Heavy AM/FM radio listeners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Heavy TV viewers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37848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Average # of shopping trips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48635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Average retailers shopped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19394"/>
                  </a:ext>
                </a:extLst>
              </a:tr>
              <a:tr h="48635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% of stimulus spent on auto 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0209"/>
                  </a:ext>
                </a:extLst>
              </a:tr>
              <a:tr h="37848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Average spend last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$935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54465"/>
                  </a:ext>
                </a:extLst>
              </a:tr>
              <a:tr h="37848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Average brand ad 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DA5D7"/>
                          </a:solidFill>
                        </a:rPr>
                        <a:t>29%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8095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5613" y="1162776"/>
            <a:ext cx="28404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 smtClean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AM/FM radio </a:t>
            </a:r>
            <a:r>
              <a:rPr lang="en-US" sz="13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is </a:t>
            </a:r>
            <a:r>
              <a:rPr lang="en-US" sz="1300" b="1" dirty="0" smtClean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a </a:t>
            </a:r>
            <a:r>
              <a:rPr lang="en-US" sz="13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stronger platform than TV for auto parts and accessories retailers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830" y="1947602"/>
            <a:ext cx="2714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00" b="1" dirty="0">
                <a:solidFill>
                  <a:schemeClr val="tx1"/>
                </a:solidFill>
              </a:rPr>
              <a:t>Versus TV, </a:t>
            </a:r>
            <a:r>
              <a:rPr lang="en-US" sz="1000" b="1" dirty="0" smtClean="0">
                <a:solidFill>
                  <a:schemeClr val="tx1"/>
                </a:solidFill>
              </a:rPr>
              <a:t>AM/FM radio </a:t>
            </a:r>
            <a:r>
              <a:rPr lang="en-US" sz="1000" b="1" dirty="0">
                <a:solidFill>
                  <a:schemeClr val="tx1"/>
                </a:solidFill>
              </a:rPr>
              <a:t>listeners shop more often, spend more, buy from more retailers </a:t>
            </a:r>
            <a:r>
              <a:rPr lang="en-US" sz="1000" b="1" dirty="0" smtClean="0">
                <a:solidFill>
                  <a:schemeClr val="tx1"/>
                </a:solidFill>
              </a:rPr>
              <a:t>and </a:t>
            </a:r>
            <a:r>
              <a:rPr lang="en-US" sz="1000" b="1" dirty="0">
                <a:solidFill>
                  <a:schemeClr val="tx1"/>
                </a:solidFill>
              </a:rPr>
              <a:t>are more engaged with auto aftermarket brands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00" y="2687778"/>
            <a:ext cx="5718544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653A1-2D7D-42EA-9750-BDE669D4E9DB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f66c9f24-4844-4d15-b9ba-64c15d203fe1"/>
  </ds:schemaRefs>
</ds:datastoreItem>
</file>

<file path=customXml/itemProps3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14595</TotalTime>
  <Words>193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AM/FM radio is the ideal marketing platform for auto aftermarket retailers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592</cp:revision>
  <cp:lastPrinted>2018-05-08T16:45:16Z</cp:lastPrinted>
  <dcterms:modified xsi:type="dcterms:W3CDTF">2021-08-11T17:43:43Z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