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00000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30" y="261046"/>
            <a:ext cx="8864341" cy="617538"/>
          </a:xfrm>
        </p:spPr>
        <p:txBody>
          <a:bodyPr>
            <a:noAutofit/>
          </a:bodyPr>
          <a:lstStyle/>
          <a:p>
            <a:r>
              <a:rPr lang="en-US" sz="2800" dirty="0" smtClean="0"/>
              <a:t>Nielsen Consumer Study: Americans are “ready to go” and commuting to work outside the home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29139" y="6126052"/>
            <a:ext cx="7094725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Source: </a:t>
            </a:r>
            <a:r>
              <a:rPr lang="en-US" sz="600" dirty="0" smtClean="0">
                <a:solidFill>
                  <a:schemeClr val="tx1"/>
                </a:solidFill>
              </a:rPr>
              <a:t>Left: </a:t>
            </a:r>
            <a:r>
              <a:rPr lang="en-US" sz="600" dirty="0" smtClean="0">
                <a:solidFill>
                  <a:schemeClr val="tx1"/>
                </a:solidFill>
              </a:rPr>
              <a:t>Custom </a:t>
            </a:r>
            <a:r>
              <a:rPr lang="en-US" sz="600" dirty="0">
                <a:solidFill>
                  <a:schemeClr val="tx1"/>
                </a:solidFill>
              </a:rPr>
              <a:t>Nielsen study conducted </a:t>
            </a:r>
            <a:r>
              <a:rPr lang="en-US" sz="600" dirty="0" smtClean="0">
                <a:solidFill>
                  <a:schemeClr val="tx1"/>
                </a:solidFill>
              </a:rPr>
              <a:t>March </a:t>
            </a:r>
            <a:r>
              <a:rPr lang="en-US" sz="600" dirty="0">
                <a:solidFill>
                  <a:schemeClr val="tx1"/>
                </a:solidFill>
              </a:rPr>
              <a:t>2021 &amp; June 2021 via an online survey among </a:t>
            </a:r>
            <a:r>
              <a:rPr lang="en-US" sz="600" dirty="0" smtClean="0">
                <a:solidFill>
                  <a:schemeClr val="tx1"/>
                </a:solidFill>
              </a:rPr>
              <a:t>P18+; Middle: </a:t>
            </a:r>
            <a:r>
              <a:rPr lang="en-US" sz="600" dirty="0">
                <a:solidFill>
                  <a:schemeClr val="tx1"/>
                </a:solidFill>
                <a:sym typeface="Arial"/>
              </a:rPr>
              <a:t>Custom Nielsen study conducted April 2020, May 2020, June 2020, October 2020, March 2021 &amp; June 2021 via an online survey among P18</a:t>
            </a:r>
            <a:r>
              <a:rPr lang="en-US" sz="600" dirty="0" smtClean="0">
                <a:solidFill>
                  <a:schemeClr val="tx1"/>
                </a:solidFill>
                <a:sym typeface="Arial"/>
              </a:rPr>
              <a:t>+</a:t>
            </a:r>
            <a:r>
              <a:rPr lang="en-US" sz="600" dirty="0" smtClean="0">
                <a:solidFill>
                  <a:schemeClr val="tx1"/>
                </a:solidFill>
              </a:rPr>
              <a:t>; </a:t>
            </a:r>
            <a:r>
              <a:rPr lang="en-US" sz="600" dirty="0">
                <a:solidFill>
                  <a:schemeClr val="tx1"/>
                </a:solidFill>
                <a:sym typeface="Arial"/>
              </a:rPr>
              <a:t>Employed persons: Those who stopped going to their workplace when COVID-19 started and do not plan to go back for the foreseeable future &amp; those who plan to go back </a:t>
            </a:r>
            <a:r>
              <a:rPr lang="en-US" sz="600" dirty="0" smtClean="0">
                <a:solidFill>
                  <a:schemeClr val="tx1"/>
                </a:solidFill>
                <a:sym typeface="Arial"/>
              </a:rPr>
              <a:t>soon; </a:t>
            </a:r>
            <a:r>
              <a:rPr lang="en-US" sz="600" dirty="0" smtClean="0">
                <a:solidFill>
                  <a:schemeClr val="tx1"/>
                </a:solidFill>
              </a:rPr>
              <a:t>Right: </a:t>
            </a:r>
            <a:r>
              <a:rPr lang="en-US" sz="600" dirty="0">
                <a:solidFill>
                  <a:schemeClr val="tx1"/>
                </a:solidFill>
                <a:sym typeface="Arial"/>
              </a:rPr>
              <a:t>Custom Nielsen study conducted April 2020, May 2020, June 2020, October 2020, March 2021 &amp; June 2021 via an online survey among P18+. Employed persons: Continue to work outside the home; Stopped going into the workplace when COVID-19 started but have recently started to go back in; Furloughed or laid off but have since gone back to </a:t>
            </a:r>
            <a:r>
              <a:rPr lang="en-US" sz="600" dirty="0" smtClean="0">
                <a:solidFill>
                  <a:schemeClr val="tx1"/>
                </a:solidFill>
                <a:sym typeface="Arial"/>
              </a:rPr>
              <a:t>work, For </a:t>
            </a:r>
            <a:r>
              <a:rPr lang="en-US" sz="600" dirty="0">
                <a:solidFill>
                  <a:schemeClr val="tx1"/>
                </a:solidFill>
                <a:sym typeface="Arial"/>
              </a:rPr>
              <a:t>those who said they were “furloughed or laid off and have since gone back  to work” assumes the same ratio of those who work outside the home (52%) as the total employed </a:t>
            </a:r>
            <a:r>
              <a:rPr lang="en-US" sz="600" dirty="0" smtClean="0">
                <a:solidFill>
                  <a:schemeClr val="tx1"/>
                </a:solidFill>
                <a:sym typeface="Arial"/>
              </a:rPr>
              <a:t>population</a:t>
            </a:r>
            <a:endParaRPr lang="en-US" sz="600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92611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884122" y="1184778"/>
            <a:ext cx="3082353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Workers at home due to COVID-19 </a:t>
            </a:r>
            <a:r>
              <a:rPr lang="en-US" sz="1400" b="1" dirty="0" smtClean="0">
                <a:solidFill>
                  <a:srgbClr val="2DA5D7"/>
                </a:solidFill>
              </a:rPr>
              <a:t>declined by </a:t>
            </a:r>
            <a:r>
              <a:rPr lang="en-US" sz="1400" b="1" dirty="0">
                <a:solidFill>
                  <a:srgbClr val="2DA5D7"/>
                </a:solidFill>
              </a:rPr>
              <a:t>more than two-thirds since April 2020</a:t>
            </a:r>
            <a:endParaRPr lang="en-US" sz="1400" b="1" dirty="0">
              <a:solidFill>
                <a:srgbClr val="2DA5D7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5886909" y="1184778"/>
            <a:ext cx="3257091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Among those </a:t>
            </a:r>
            <a:r>
              <a:rPr lang="en-US" sz="1400" b="1" dirty="0" smtClean="0">
                <a:solidFill>
                  <a:srgbClr val="2DA5D7"/>
                </a:solidFill>
              </a:rPr>
              <a:t>employed,</a:t>
            </a:r>
            <a:br>
              <a:rPr lang="en-US" sz="1400" b="1" dirty="0" smtClean="0">
                <a:solidFill>
                  <a:srgbClr val="2DA5D7"/>
                </a:solidFill>
              </a:rPr>
            </a:br>
            <a:r>
              <a:rPr lang="en-US" sz="1400" b="1" dirty="0" smtClean="0">
                <a:solidFill>
                  <a:srgbClr val="2DA5D7"/>
                </a:solidFill>
              </a:rPr>
              <a:t>two-thirds </a:t>
            </a:r>
            <a:r>
              <a:rPr lang="en-US" sz="1400" b="1" dirty="0">
                <a:solidFill>
                  <a:srgbClr val="2DA5D7"/>
                </a:solidFill>
              </a:rPr>
              <a:t>now work outside the home, up nearly +70% since April</a:t>
            </a:r>
            <a:endParaRPr lang="en-US" sz="1400" b="1" dirty="0">
              <a:solidFill>
                <a:srgbClr val="2DA5D7"/>
              </a:solidFill>
            </a:endParaRPr>
          </a:p>
        </p:txBody>
      </p:sp>
      <p:sp>
        <p:nvSpPr>
          <p:cNvPr id="25" name="Shape 100"/>
          <p:cNvSpPr/>
          <p:nvPr/>
        </p:nvSpPr>
        <p:spPr>
          <a:xfrm>
            <a:off x="159187" y="1184778"/>
            <a:ext cx="2555242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Nine in ten consumers are now ready to </a:t>
            </a:r>
            <a:r>
              <a:rPr lang="en-US" sz="1400" b="1" dirty="0" smtClean="0">
                <a:solidFill>
                  <a:srgbClr val="2DA5D7"/>
                </a:solidFill>
              </a:rPr>
              <a:t>go</a:t>
            </a:r>
            <a:endParaRPr sz="1400" dirty="0">
              <a:solidFill>
                <a:srgbClr val="2DA5D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3915" y="2033849"/>
            <a:ext cx="29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400" b="1" dirty="0">
                <a:solidFill>
                  <a:schemeClr val="tx1"/>
                </a:solidFill>
                <a:sym typeface="Arial"/>
              </a:rPr>
              <a:t>% of employed persons </a:t>
            </a:r>
            <a:r>
              <a:rPr lang="en-US" sz="1400" b="1" dirty="0" smtClean="0">
                <a:solidFill>
                  <a:schemeClr val="tx1"/>
                </a:solidFill>
                <a:sym typeface="Arial"/>
              </a:rPr>
              <a:t>working</a:t>
            </a:r>
          </a:p>
          <a:p>
            <a:pPr lvl="0" algn="ctr" defTabSz="457189">
              <a:defRPr/>
            </a:pPr>
            <a:r>
              <a:rPr lang="en-US" sz="1400" b="1" dirty="0">
                <a:solidFill>
                  <a:schemeClr val="tx1"/>
                </a:solidFill>
                <a:sym typeface="Arial"/>
              </a:rPr>
              <a:t>o</a:t>
            </a:r>
            <a:r>
              <a:rPr lang="en-US" sz="1400" b="1" dirty="0" smtClean="0">
                <a:solidFill>
                  <a:schemeClr val="tx1"/>
                </a:solidFill>
                <a:sym typeface="Arial"/>
              </a:rPr>
              <a:t>utside the home</a:t>
            </a:r>
            <a:endParaRPr lang="en-US" sz="14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1233" y="2033849"/>
            <a:ext cx="2628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400" b="1" dirty="0">
                <a:solidFill>
                  <a:schemeClr val="tx1"/>
                </a:solidFill>
                <a:sym typeface="Arial"/>
              </a:rPr>
              <a:t>% of at-home workers due to </a:t>
            </a:r>
            <a:r>
              <a:rPr lang="en-US" sz="1400" b="1" dirty="0" smtClean="0">
                <a:solidFill>
                  <a:schemeClr val="tx1"/>
                </a:solidFill>
                <a:sym typeface="Arial"/>
              </a:rPr>
              <a:t>COVID-19</a:t>
            </a:r>
            <a:endParaRPr lang="en-US" sz="14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948" y="1818405"/>
            <a:ext cx="2531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400" b="1" dirty="0">
                <a:solidFill>
                  <a:schemeClr val="tx1"/>
                </a:solidFill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</a:rPr>
              <a:t>29 point </a:t>
            </a:r>
            <a:r>
              <a:rPr lang="en-US" sz="1400" b="1" dirty="0">
                <a:solidFill>
                  <a:schemeClr val="tx1"/>
                </a:solidFill>
              </a:rPr>
              <a:t>jump from March 2021 to June 2021 among </a:t>
            </a:r>
            <a:r>
              <a:rPr lang="en-US" sz="1400" b="1" dirty="0" smtClean="0">
                <a:solidFill>
                  <a:schemeClr val="tx1"/>
                </a:solidFill>
              </a:rPr>
              <a:t>the “ready </a:t>
            </a:r>
            <a:r>
              <a:rPr lang="en-US" sz="1400" b="1" dirty="0">
                <a:solidFill>
                  <a:schemeClr val="tx1"/>
                </a:solidFill>
              </a:rPr>
              <a:t>to go” segment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6" y="2329200"/>
            <a:ext cx="8663167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653A1-2D7D-42EA-9750-BDE669D4E9DB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www.w3.org/XML/1998/namespace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14576</TotalTime>
  <Words>272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Nielsen Consumer Study: Americans are “ready to go” and commuting to work outside the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589</cp:revision>
  <cp:lastPrinted>2018-05-08T16:45:16Z</cp:lastPrinted>
  <dcterms:modified xsi:type="dcterms:W3CDTF">2021-07-21T17:58:13Z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