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0000"/>
    <a:srgbClr val="003463"/>
    <a:srgbClr val="929191"/>
    <a:srgbClr val="01588E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1046"/>
            <a:ext cx="9144001" cy="617538"/>
          </a:xfrm>
        </p:spPr>
        <p:txBody>
          <a:bodyPr>
            <a:noAutofit/>
          </a:bodyPr>
          <a:lstStyle/>
          <a:p>
            <a:r>
              <a:rPr lang="en-US" sz="2800" dirty="0"/>
              <a:t>As </a:t>
            </a:r>
            <a:r>
              <a:rPr lang="en-US" sz="2800" dirty="0" smtClean="0"/>
              <a:t>the economy recovers</a:t>
            </a:r>
            <a:r>
              <a:rPr lang="en-US" sz="2800" dirty="0"/>
              <a:t>, AM/FM </a:t>
            </a:r>
            <a:r>
              <a:rPr lang="en-US" sz="2800" dirty="0" smtClean="0"/>
              <a:t>radio works for the travel, auto, and restaurant industries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55259" y="6486441"/>
            <a:ext cx="7094725" cy="261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Source: Custom Nielsen study conducted March 2021 via an online survey, based on a weighted sample of 1009 among P18+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92611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09106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3086017" y="1197473"/>
            <a:ext cx="2971966" cy="95410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Heavy AM/FM radio listeners are </a:t>
            </a:r>
            <a:r>
              <a:rPr lang="en-US" sz="14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+18% </a:t>
            </a:r>
            <a:r>
              <a:rPr lang="en-US" sz="1400" b="1" dirty="0">
                <a:solidFill>
                  <a:srgbClr val="2DA5D7"/>
                </a:solidFill>
              </a:rPr>
              <a:t>more likely to </a:t>
            </a:r>
            <a:r>
              <a:rPr lang="en-US" sz="1400" b="1" dirty="0" smtClean="0">
                <a:solidFill>
                  <a:srgbClr val="2DA5D7"/>
                </a:solidFill>
              </a:rPr>
              <a:t>lease/purchase a car in the vs. </a:t>
            </a:r>
            <a:r>
              <a:rPr lang="en-US" sz="1400" b="1" dirty="0">
                <a:solidFill>
                  <a:srgbClr val="2DA5D7"/>
                </a:solidFill>
              </a:rPr>
              <a:t>the average consumer</a:t>
            </a:r>
          </a:p>
        </p:txBody>
      </p:sp>
      <p:sp>
        <p:nvSpPr>
          <p:cNvPr id="20" name="Shape 100"/>
          <p:cNvSpPr/>
          <p:nvPr/>
        </p:nvSpPr>
        <p:spPr>
          <a:xfrm>
            <a:off x="5886909" y="1197473"/>
            <a:ext cx="3052006" cy="95410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Heavy AM/FM radio listeners are </a:t>
            </a:r>
            <a:r>
              <a:rPr lang="en-US" sz="14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+19% </a:t>
            </a:r>
            <a:r>
              <a:rPr lang="en-US" sz="1400" b="1" dirty="0">
                <a:solidFill>
                  <a:srgbClr val="2DA5D7"/>
                </a:solidFill>
              </a:rPr>
              <a:t>more likely to </a:t>
            </a:r>
            <a:r>
              <a:rPr lang="en-US" sz="1400" b="1" dirty="0" smtClean="0">
                <a:solidFill>
                  <a:srgbClr val="2DA5D7"/>
                </a:solidFill>
              </a:rPr>
              <a:t>dine out vs. </a:t>
            </a:r>
            <a:r>
              <a:rPr lang="en-US" sz="1400" b="1" dirty="0">
                <a:solidFill>
                  <a:srgbClr val="2DA5D7"/>
                </a:solidFill>
              </a:rPr>
              <a:t>the average consumer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400" b="1" dirty="0">
              <a:solidFill>
                <a:srgbClr val="2DA5D7"/>
              </a:solidFill>
            </a:endParaRPr>
          </a:p>
        </p:txBody>
      </p:sp>
      <p:sp>
        <p:nvSpPr>
          <p:cNvPr id="25" name="Shape 100"/>
          <p:cNvSpPr/>
          <p:nvPr/>
        </p:nvSpPr>
        <p:spPr>
          <a:xfrm>
            <a:off x="37646" y="1197473"/>
            <a:ext cx="2907117" cy="95410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rgbClr val="2DA5D7"/>
                </a:solidFill>
              </a:rPr>
              <a:t>Heavy </a:t>
            </a:r>
            <a:r>
              <a:rPr lang="en-US" sz="1400" b="1" dirty="0">
                <a:solidFill>
                  <a:srgbClr val="2DA5D7"/>
                </a:solidFill>
              </a:rPr>
              <a:t>AM/FM radio listeners are </a:t>
            </a:r>
            <a:r>
              <a:rPr lang="en-US" sz="1400" b="1" dirty="0" smtClean="0">
                <a:solidFill>
                  <a:srgbClr val="2DA5D7"/>
                </a:solidFill>
              </a:rPr>
              <a:t>+</a:t>
            </a:r>
            <a:r>
              <a:rPr lang="en-US" sz="1400" b="1" dirty="0">
                <a:solidFill>
                  <a:srgbClr val="2DA5D7"/>
                </a:solidFill>
              </a:rPr>
              <a:t>9</a:t>
            </a:r>
            <a:r>
              <a:rPr lang="en-US" sz="1400" b="1" dirty="0" smtClean="0">
                <a:solidFill>
                  <a:srgbClr val="2DA5D7"/>
                </a:solidFill>
              </a:rPr>
              <a:t>% </a:t>
            </a:r>
            <a:r>
              <a:rPr lang="en-US" sz="1400" b="1" dirty="0">
                <a:solidFill>
                  <a:srgbClr val="2DA5D7"/>
                </a:solidFill>
              </a:rPr>
              <a:t>more likely to </a:t>
            </a:r>
            <a:r>
              <a:rPr lang="en-US" sz="1400" b="1" dirty="0" smtClean="0">
                <a:solidFill>
                  <a:srgbClr val="2DA5D7"/>
                </a:solidFill>
              </a:rPr>
              <a:t>plan a vacation vs. </a:t>
            </a:r>
            <a:r>
              <a:rPr lang="en-US" sz="1400" b="1" dirty="0">
                <a:solidFill>
                  <a:srgbClr val="2DA5D7"/>
                </a:solidFill>
              </a:rPr>
              <a:t>the average consumer</a:t>
            </a:r>
            <a:endParaRPr sz="1400" dirty="0">
              <a:solidFill>
                <a:srgbClr val="2DA5D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0923" y="2050573"/>
            <a:ext cx="2628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200" b="1" dirty="0">
                <a:solidFill>
                  <a:schemeClr val="tx1"/>
                </a:solidFill>
                <a:sym typeface="Arial"/>
              </a:rPr>
              <a:t>% who intend to dine out at restaurants (quick serve or sit-down) within a month after COVID-19 eases in their area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8778" y="2235239"/>
            <a:ext cx="26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200" b="1" dirty="0">
                <a:solidFill>
                  <a:schemeClr val="tx1"/>
                </a:solidFill>
                <a:sym typeface="Arial"/>
              </a:rPr>
              <a:t>% who intend to purchase or lease a new/used vehicle in the next 12 months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813" y="2235239"/>
            <a:ext cx="26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200" b="1" dirty="0">
                <a:solidFill>
                  <a:schemeClr val="tx1"/>
                </a:solidFill>
                <a:sym typeface="Arial"/>
              </a:rPr>
              <a:t>% who intend to plan/book a vacation within a month after COVID-19 eases in their 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0817" y="3539697"/>
            <a:ext cx="1146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DA5D7"/>
                </a:solidFill>
              </a:rPr>
              <a:t>+</a:t>
            </a:r>
            <a:r>
              <a:rPr lang="en-US" sz="1600" b="1" dirty="0" smtClean="0">
                <a:solidFill>
                  <a:srgbClr val="2DA5D7"/>
                </a:solidFill>
              </a:rPr>
              <a:t>9% vs. the total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610406" y="3361315"/>
            <a:ext cx="1209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DA5D7"/>
                </a:solidFill>
              </a:rPr>
              <a:t>+18% vs. the total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7638383" y="2892490"/>
            <a:ext cx="138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DA5D7"/>
                </a:solidFill>
              </a:rPr>
              <a:t>+19% vs. the total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4" y="3539697"/>
            <a:ext cx="8876545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653A1-2D7D-42EA-9750-BDE669D4E9DB}">
  <ds:schemaRefs>
    <ds:schemaRef ds:uri="f66c9f24-4844-4d15-b9ba-64c15d203fe1"/>
    <ds:schemaRef ds:uri="http://purl.org/dc/elements/1.1/"/>
    <ds:schemaRef ds:uri="http://purl.org/dc/terms/"/>
    <ds:schemaRef ds:uri="http://schemas.microsoft.com/sharepoint/v3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14562</TotalTime>
  <Words>177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As the economy recovers, AM/FM radio works for the travel, auto, and restaurant industries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587</cp:revision>
  <cp:lastPrinted>2018-05-08T16:45:16Z</cp:lastPrinted>
  <dcterms:modified xsi:type="dcterms:W3CDTF">2021-06-24T15:41:01Z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