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929191"/>
    <a:srgbClr val="01588E"/>
    <a:srgbClr val="000000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025" autoAdjust="0"/>
  </p:normalViewPr>
  <p:slideViewPr>
    <p:cSldViewPr snapToGrid="0" snapToObjects="1">
      <p:cViewPr varScale="1">
        <p:scale>
          <a:sx n="61" d="100"/>
          <a:sy n="61" d="100"/>
        </p:scale>
        <p:origin x="1306" y="4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1046"/>
            <a:ext cx="9144001" cy="61753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AM/FM radio works for the auto industry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92837" y="6160765"/>
            <a:ext cx="6780613" cy="677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Source: Left: </a:t>
            </a:r>
            <a:r>
              <a:rPr lang="en-US" sz="900" dirty="0">
                <a:solidFill>
                  <a:schemeClr val="tx1"/>
                </a:solidFill>
                <a:sym typeface="Arial"/>
              </a:rPr>
              <a:t>Custom Nielsen study conducted March 2021 via an online survey, based on a weighted sample of 1009 among P18+; Middle: Scarborough USA+ 2020 Release 2 *Revised 03-26-2021* Total (Jul 2019 - Sep 2020), Adults 18+; Right: </a:t>
            </a:r>
            <a:r>
              <a:rPr lang="en-US" sz="900" dirty="0" err="1">
                <a:solidFill>
                  <a:schemeClr val="tx1"/>
                </a:solidFill>
                <a:sym typeface="Arial"/>
              </a:rPr>
              <a:t>LeadsRx</a:t>
            </a:r>
            <a:r>
              <a:rPr lang="en-US" sz="900" dirty="0">
                <a:solidFill>
                  <a:schemeClr val="tx1"/>
                </a:solidFill>
                <a:sym typeface="Arial"/>
              </a:rPr>
              <a:t> and </a:t>
            </a:r>
            <a:r>
              <a:rPr lang="en-US" sz="900" dirty="0" err="1">
                <a:solidFill>
                  <a:schemeClr val="tx1"/>
                </a:solidFill>
                <a:sym typeface="Arial"/>
              </a:rPr>
              <a:t>iHeartMedia</a:t>
            </a:r>
            <a:r>
              <a:rPr lang="en-US" sz="900" dirty="0">
                <a:solidFill>
                  <a:schemeClr val="tx1"/>
                </a:solidFill>
                <a:sym typeface="Arial"/>
              </a:rPr>
              <a:t> Automotive Radio Attribution Study, 2019; N = 310 automotive advertisers in 100 markets, 19 brands, Jan 2018 - May 2019</a:t>
            </a:r>
            <a:r>
              <a:rPr lang="en-US" sz="900" dirty="0" smtClean="0">
                <a:solidFill>
                  <a:schemeClr val="tx1"/>
                </a:solidFill>
                <a:sym typeface="Arial"/>
              </a:rPr>
              <a:t>.</a:t>
            </a:r>
            <a:endParaRPr lang="en-US" sz="900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3073924" y="2732363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5946282" y="2732363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3115570" y="1110651"/>
            <a:ext cx="2964338" cy="8925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 smtClean="0">
                <a:solidFill>
                  <a:schemeClr val="tx1"/>
                </a:solidFill>
              </a:rPr>
              <a:t>40</a:t>
            </a:r>
            <a:r>
              <a:rPr lang="en-US" sz="1300" b="1" dirty="0">
                <a:solidFill>
                  <a:schemeClr val="tx1"/>
                </a:solidFill>
              </a:rPr>
              <a:t>% of those who are looking to buy a new car are much easier to reach on AM/FM and nearly impossible to reach on TV</a:t>
            </a:r>
          </a:p>
        </p:txBody>
      </p:sp>
      <p:sp>
        <p:nvSpPr>
          <p:cNvPr id="20" name="Shape 100"/>
          <p:cNvSpPr/>
          <p:nvPr/>
        </p:nvSpPr>
        <p:spPr>
          <a:xfrm>
            <a:off x="6079908" y="1110651"/>
            <a:ext cx="2555291" cy="8925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>
                <a:solidFill>
                  <a:schemeClr val="tx1"/>
                </a:solidFill>
              </a:rPr>
              <a:t>As the number of daily AM/FM radio ads increases, auto dealer website traffic lift surges</a:t>
            </a:r>
          </a:p>
        </p:txBody>
      </p:sp>
      <p:sp>
        <p:nvSpPr>
          <p:cNvPr id="25" name="Shape 100"/>
          <p:cNvSpPr/>
          <p:nvPr/>
        </p:nvSpPr>
        <p:spPr>
          <a:xfrm>
            <a:off x="58437" y="1110651"/>
            <a:ext cx="2888465" cy="8925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300" b="1" dirty="0">
                <a:solidFill>
                  <a:schemeClr val="tx1"/>
                </a:solidFill>
              </a:rPr>
              <a:t>Heavy AM/FM radio listeners are +18% more likely to make a major auto purchase in the next 12 months</a:t>
            </a:r>
            <a:endParaRPr sz="13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0509" y="2132199"/>
            <a:ext cx="23340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100" b="1" dirty="0">
                <a:solidFill>
                  <a:schemeClr val="tx1"/>
                </a:solidFill>
                <a:sym typeface="Arial"/>
              </a:rPr>
              <a:t>% auto dealer website traffic lift based on average # of AM/FM radio ads run daily in a market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30695" y="2132199"/>
            <a:ext cx="2334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100" b="1" dirty="0">
                <a:solidFill>
                  <a:schemeClr val="tx1"/>
                </a:solidFill>
                <a:sym typeface="Arial"/>
              </a:rPr>
              <a:t>% of households that plan to buy a new vehicle in the next 12 months among heavy AM/FM radio and TV users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5625" y="2132199"/>
            <a:ext cx="23340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100" b="1" dirty="0">
                <a:solidFill>
                  <a:schemeClr val="tx1"/>
                </a:solidFill>
                <a:sym typeface="Arial"/>
              </a:rPr>
              <a:t>% who intend to purchase or lease a new/used vehicle in the next 12 months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36" y="2132199"/>
            <a:ext cx="9016765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3" ma:contentTypeDescription="Create a new document." ma:contentTypeScope="" ma:versionID="505f32560331fcffc1f197124c2b96dc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targetNamespace="http://schemas.microsoft.com/office/2006/metadata/properties" ma:root="true" ma:fieldsID="a2d4189e3289652751b8219882c089fb" ns1:_="" ns2:_="">
    <xsd:import namespace="http://schemas.microsoft.com/sharepoint/v3"/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653A1-2D7D-42EA-9750-BDE669D4E9DB}">
  <ds:schemaRefs>
    <ds:schemaRef ds:uri="http://www.w3.org/XML/1998/namespace"/>
    <ds:schemaRef ds:uri="f66c9f24-4844-4d15-b9ba-64c15d203fe1"/>
    <ds:schemaRef ds:uri="http://purl.org/dc/terms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524657-737A-428B-953E-3E9AF90681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14397</TotalTime>
  <Words>208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AM/FM radio works for the auto industry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583</cp:revision>
  <cp:lastPrinted>2018-05-08T16:45:16Z</cp:lastPrinted>
  <dcterms:modified xsi:type="dcterms:W3CDTF">2021-05-14T18:36:33Z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