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87" r:id="rId5"/>
  </p:sldIdLst>
  <p:sldSz cx="9144000" cy="6858000" type="screen4x3"/>
  <p:notesSz cx="7315200" cy="9601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63"/>
    <a:srgbClr val="2DA5D7"/>
    <a:srgbClr val="929191"/>
    <a:srgbClr val="01588E"/>
    <a:srgbClr val="000000"/>
    <a:srgbClr val="666666"/>
    <a:srgbClr val="004C93"/>
    <a:srgbClr val="0053A0"/>
    <a:srgbClr val="1C61A0"/>
    <a:srgbClr val="164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5" autoAdjust="0"/>
    <p:restoredTop sz="94025" autoAdjust="0"/>
  </p:normalViewPr>
  <p:slideViewPr>
    <p:cSldViewPr snapToGrid="0" snapToObjects="1">
      <p:cViewPr varScale="1">
        <p:scale>
          <a:sx n="68" d="100"/>
          <a:sy n="68" d="100"/>
        </p:scale>
        <p:origin x="67" y="58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F8516-2899-B645-A02E-84909ADB0A76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47" tIns="48324" rIns="96647" bIns="4832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1046"/>
            <a:ext cx="9144001" cy="617538"/>
          </a:xfrm>
        </p:spPr>
        <p:txBody>
          <a:bodyPr>
            <a:noAutofit/>
          </a:bodyPr>
          <a:lstStyle/>
          <a:p>
            <a:pPr algn="ctr"/>
            <a:r>
              <a:rPr lang="en-US" sz="3100" dirty="0" smtClean="0"/>
              <a:t>AM/FM radio works for healthcare</a:t>
            </a:r>
            <a:endParaRPr lang="en-US" sz="31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50" y="6491422"/>
            <a:ext cx="625404" cy="2201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13" name="Shape 160">
            <a:extLst>
              <a:ext uri="{FF2B5EF4-FFF2-40B4-BE49-F238E27FC236}">
                <a16:creationId xmlns:a16="http://schemas.microsoft.com/office/drawing/2014/main" id="{4F048904-588A-0642-BD41-9EBE7461E7B2}"/>
              </a:ext>
            </a:extLst>
          </p:cNvPr>
          <p:cNvSpPr/>
          <p:nvPr/>
        </p:nvSpPr>
        <p:spPr>
          <a:xfrm>
            <a:off x="92837" y="6348655"/>
            <a:ext cx="6780613" cy="538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/>
          <a:p>
            <a:r>
              <a:rPr lang="en-US" sz="900" dirty="0" smtClean="0">
                <a:solidFill>
                  <a:schemeClr val="tx1"/>
                </a:solidFill>
              </a:rPr>
              <a:t>Source: Left: </a:t>
            </a:r>
            <a:r>
              <a:rPr lang="en-US" sz="900" dirty="0" smtClean="0">
                <a:solidFill>
                  <a:schemeClr val="tx1"/>
                </a:solidFill>
                <a:sym typeface="Arial"/>
              </a:rPr>
              <a:t>Custom Nielsen study conducted March 2021 via an online survey among adults 18+; Middle &amp; Right: </a:t>
            </a:r>
            <a:r>
              <a:rPr lang="en-US" sz="900" dirty="0" smtClean="0">
                <a:solidFill>
                  <a:schemeClr val="tx1"/>
                </a:solidFill>
              </a:rPr>
              <a:t>Scarborough USA+ 2020 Release 2 Total (Jul 2019-Sep </a:t>
            </a:r>
            <a:r>
              <a:rPr lang="en-US" sz="900" dirty="0">
                <a:solidFill>
                  <a:schemeClr val="tx1"/>
                </a:solidFill>
              </a:rPr>
              <a:t>2020). </a:t>
            </a:r>
            <a:r>
              <a:rPr lang="en-US" sz="900" dirty="0" smtClean="0">
                <a:solidFill>
                  <a:schemeClr val="tx1"/>
                </a:solidFill>
              </a:rPr>
              <a:t>Adults 18</a:t>
            </a:r>
            <a:r>
              <a:rPr lang="en-US" sz="900" dirty="0">
                <a:solidFill>
                  <a:schemeClr val="tx1"/>
                </a:solidFill>
              </a:rPr>
              <a:t>+. Total Radio MSU 6a-12a </a:t>
            </a:r>
            <a:r>
              <a:rPr lang="en-US" sz="900" dirty="0" err="1">
                <a:solidFill>
                  <a:schemeClr val="tx1"/>
                </a:solidFill>
              </a:rPr>
              <a:t>cume</a:t>
            </a:r>
            <a:r>
              <a:rPr lang="en-US" sz="900" dirty="0">
                <a:solidFill>
                  <a:schemeClr val="tx1"/>
                </a:solidFill>
              </a:rPr>
              <a:t>, Heavy Radio </a:t>
            </a:r>
            <a:r>
              <a:rPr lang="en-US" sz="900" dirty="0" smtClean="0">
                <a:solidFill>
                  <a:schemeClr val="tx1"/>
                </a:solidFill>
              </a:rPr>
              <a:t>listeners (</a:t>
            </a:r>
            <a:r>
              <a:rPr lang="en-US" sz="900" dirty="0">
                <a:solidFill>
                  <a:schemeClr val="tx1"/>
                </a:solidFill>
              </a:rPr>
              <a:t>1st or 2nd quintile)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3073924" y="2732363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829549-43B0-424E-B8BD-3C31EAE8323C}"/>
              </a:ext>
            </a:extLst>
          </p:cNvPr>
          <p:cNvCxnSpPr>
            <a:cxnSpLocks/>
          </p:cNvCxnSpPr>
          <p:nvPr/>
        </p:nvCxnSpPr>
        <p:spPr>
          <a:xfrm>
            <a:off x="5946282" y="2732363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Shape 100"/>
          <p:cNvSpPr/>
          <p:nvPr/>
        </p:nvSpPr>
        <p:spPr>
          <a:xfrm>
            <a:off x="3303640" y="1060638"/>
            <a:ext cx="2453714" cy="7386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 smtClean="0">
                <a:solidFill>
                  <a:schemeClr val="tx1"/>
                </a:solidFill>
              </a:rPr>
              <a:t>AM/FM radio has massive reach among those who are insured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20" name="Shape 100"/>
          <p:cNvSpPr/>
          <p:nvPr/>
        </p:nvSpPr>
        <p:spPr>
          <a:xfrm>
            <a:off x="6244986" y="1060638"/>
            <a:ext cx="2563665" cy="7386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 smtClean="0">
                <a:solidFill>
                  <a:schemeClr val="tx1"/>
                </a:solidFill>
              </a:rPr>
              <a:t>AM/FM radio listeners take action after hearing healthcare ads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7182" y="2056946"/>
            <a:ext cx="2879273" cy="1815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463"/>
                </a:solidFill>
              </a:rPr>
              <a:t>86</a:t>
            </a:r>
            <a:r>
              <a:rPr lang="en-US" sz="3200" b="1" dirty="0">
                <a:solidFill>
                  <a:srgbClr val="003463"/>
                </a:solidFill>
              </a:rPr>
              <a:t>%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of</a:t>
            </a: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 adults 18+ who have purchased non-prescription drugs after being exposed to a healthcare ad have listened to AM/FM radio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sp>
        <p:nvSpPr>
          <p:cNvPr id="25" name="Shape 100"/>
          <p:cNvSpPr/>
          <p:nvPr/>
        </p:nvSpPr>
        <p:spPr>
          <a:xfrm>
            <a:off x="290421" y="1060638"/>
            <a:ext cx="2659211" cy="73866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74320" tIns="45718" rIns="91440" bIns="45718">
            <a:spAutoFit/>
          </a:bodyPr>
          <a:lstStyle/>
          <a:p>
            <a:pPr algn="ctr">
              <a:defRPr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1400" b="1" dirty="0" smtClean="0">
                <a:solidFill>
                  <a:schemeClr val="tx1"/>
                </a:solidFill>
              </a:rPr>
              <a:t>Consumers are resuming routine healthcare appointments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5543" y="1936036"/>
            <a:ext cx="20089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189">
              <a:defRPr/>
            </a:pPr>
            <a:r>
              <a:rPr lang="en-US" sz="1100" b="1" dirty="0">
                <a:solidFill>
                  <a:schemeClr val="tx1"/>
                </a:solidFill>
                <a:sym typeface="Arial"/>
              </a:rPr>
              <a:t>% </a:t>
            </a:r>
            <a:r>
              <a:rPr lang="en-US" sz="1100" b="1" dirty="0" smtClean="0">
                <a:solidFill>
                  <a:schemeClr val="tx1"/>
                </a:solidFill>
                <a:sym typeface="Arial"/>
              </a:rPr>
              <a:t>of adults 18+ very/somewhat </a:t>
            </a:r>
            <a:r>
              <a:rPr lang="en-US" sz="1100" b="1" dirty="0">
                <a:solidFill>
                  <a:schemeClr val="tx1"/>
                </a:solidFill>
                <a:sym typeface="Arial"/>
              </a:rPr>
              <a:t>likely to do the following in next two months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61166" y="2495394"/>
            <a:ext cx="2538662" cy="3477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spc="0" normalizeH="0" baseline="0" dirty="0" smtClean="0">
                <a:ln>
                  <a:noFill/>
                </a:ln>
                <a:solidFill>
                  <a:srgbClr val="003463"/>
                </a:solidFill>
                <a:effectLst/>
                <a:uFillTx/>
                <a:sym typeface="Helvetica"/>
              </a:rPr>
              <a:t>85%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of adults 18+ with health insurance are AM/FM radio listeners and</a:t>
            </a:r>
          </a:p>
          <a:p>
            <a:pPr algn="ctr"/>
            <a:r>
              <a:rPr lang="en-US" sz="4000" b="1" dirty="0">
                <a:solidFill>
                  <a:srgbClr val="003463"/>
                </a:solidFill>
              </a:rPr>
              <a:t>40%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smtClean="0"/>
              <a:t>are heavy</a:t>
            </a:r>
            <a:br>
              <a:rPr lang="en-US" sz="2000" dirty="0" smtClean="0"/>
            </a:br>
            <a:r>
              <a:rPr lang="en-US" sz="2000" dirty="0" smtClean="0"/>
              <a:t>AM/FM radio listeners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66817" y="3908814"/>
            <a:ext cx="2720003" cy="20620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3463"/>
                </a:solidFill>
              </a:rPr>
              <a:t>85%</a:t>
            </a:r>
            <a:endParaRPr lang="en-US" sz="3200" b="1" dirty="0">
              <a:solidFill>
                <a:srgbClr val="003463"/>
              </a:solidFill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of</a:t>
            </a:r>
            <a:r>
              <a:rPr kumimoji="0" lang="en-US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"/>
              </a:rPr>
              <a:t> adults 18+ who have made an appointment with a doctor after being exposed to a healthcare ad have listened to AM/FM radio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40" y="2842215"/>
            <a:ext cx="2627604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2192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10" ma:contentTypeDescription="Create a new document." ma:contentTypeScope="" ma:versionID="79e5ac0314910346e238df8c02ec4081">
  <xsd:schema xmlns:xsd="http://www.w3.org/2001/XMLSchema" xmlns:xs="http://www.w3.org/2001/XMLSchema" xmlns:p="http://schemas.microsoft.com/office/2006/metadata/properties" xmlns:ns2="f66c9f24-4844-4d15-b9ba-64c15d203fe1" targetNamespace="http://schemas.microsoft.com/office/2006/metadata/properties" ma:root="true" ma:fieldsID="a6fc78754258847ce405df8894f95411" ns2:_="">
    <xsd:import namespace="f66c9f24-4844-4d15-b9ba-64c15d203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AAA4F5-5957-4DD7-85D2-46F71D62F4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7653A1-2D7D-42EA-9750-BDE669D4E9DB}">
  <ds:schemaRefs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f66c9f24-4844-4d15-b9ba-64c15d203fe1"/>
  </ds:schemaRefs>
</ds:datastoreItem>
</file>

<file path=customXml/itemProps3.xml><?xml version="1.0" encoding="utf-8"?>
<ds:datastoreItem xmlns:ds="http://schemas.openxmlformats.org/officeDocument/2006/customXml" ds:itemID="{331BDE44-2286-49ED-A3B0-D1D072314E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6c9f24-4844-4d15-b9ba-64c15d203f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14311</TotalTime>
  <Words>168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Helvetica</vt:lpstr>
      <vt:lpstr>Office Theme</vt:lpstr>
      <vt:lpstr>AM/FM radio works for healthcare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 Vetrano</cp:lastModifiedBy>
  <cp:revision>579</cp:revision>
  <cp:lastPrinted>2018-05-08T16:45:16Z</cp:lastPrinted>
  <dcterms:modified xsi:type="dcterms:W3CDTF">2021-04-22T15:23:24Z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4862400</vt:r8>
  </property>
</Properties>
</file>