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487" r:id="rId5"/>
  </p:sldIdLst>
  <p:sldSz cx="9144000" cy="6858000" type="screen4x3"/>
  <p:notesSz cx="7315200" cy="96012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1pPr>
    <a:lvl2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2pPr>
    <a:lvl3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3pPr>
    <a:lvl4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4pPr>
    <a:lvl5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5pPr>
    <a:lvl6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6pPr>
    <a:lvl7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7pPr>
    <a:lvl8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8pPr>
    <a:lvl9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287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oshana Shapiro" initials="SS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463"/>
    <a:srgbClr val="929191"/>
    <a:srgbClr val="01588E"/>
    <a:srgbClr val="2DA5D7"/>
    <a:srgbClr val="000000"/>
    <a:srgbClr val="666666"/>
    <a:srgbClr val="004C93"/>
    <a:srgbClr val="0053A0"/>
    <a:srgbClr val="1C61A0"/>
    <a:srgbClr val="164E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BD1DF"/>
          </a:solidFill>
        </a:fill>
      </a:tcStyle>
    </a:wholeTbl>
    <a:band2H>
      <a:tcTxStyle/>
      <a:tcStyle>
        <a:tcBdr/>
        <a:fill>
          <a:solidFill>
            <a:srgbClr val="E7EA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DD6"/>
          </a:solidFill>
        </a:fill>
      </a:tcStyle>
    </a:wholeTbl>
    <a:band2H>
      <a:tcTxStyle/>
      <a:tcStyle>
        <a:tcBdr/>
        <a:fill>
          <a:solidFill>
            <a:srgbClr val="E6E7EC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4E4E4"/>
          </a:solidFill>
        </a:fill>
      </a:tcStyle>
    </a:wholeTbl>
    <a:band2H>
      <a:tcTxStyle/>
      <a:tcStyle>
        <a:tcBdr/>
        <a:fill>
          <a:solidFill>
            <a:srgbClr val="F2F2F2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25" autoAdjust="0"/>
    <p:restoredTop sz="94025" autoAdjust="0"/>
  </p:normalViewPr>
  <p:slideViewPr>
    <p:cSldViewPr snapToGrid="0" snapToObjects="1">
      <p:cViewPr varScale="1">
        <p:scale>
          <a:sx n="103" d="100"/>
          <a:sy n="103" d="100"/>
        </p:scale>
        <p:origin x="1188" y="114"/>
      </p:cViewPr>
      <p:guideLst>
        <p:guide orient="horz"/>
        <p:guide pos="287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680"/>
    </p:cViewPr>
  </p:sorterViewPr>
  <p:notesViewPr>
    <p:cSldViewPr snapToGrid="0" snapToObjects="1">
      <p:cViewPr varScale="1">
        <p:scale>
          <a:sx n="114" d="100"/>
          <a:sy n="114" d="100"/>
        </p:scale>
        <p:origin x="-5336" y="-104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1F8516-2899-B645-A02E-84909ADB0A76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A25E00-2D9F-B043-A07D-560D63B3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0497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</p:spPr>
        <p:txBody>
          <a:bodyPr lIns="96647" tIns="48324" rIns="96647" bIns="48324"/>
          <a:lstStyle/>
          <a:p>
            <a:endParaRPr/>
          </a:p>
        </p:txBody>
      </p:sp>
      <p:sp>
        <p:nvSpPr>
          <p:cNvPr id="95" name="Shape 95"/>
          <p:cNvSpPr>
            <a:spLocks noGrp="1"/>
          </p:cNvSpPr>
          <p:nvPr>
            <p:ph type="body" sz="quarter" idx="1"/>
          </p:nvPr>
        </p:nvSpPr>
        <p:spPr>
          <a:xfrm>
            <a:off x="975360" y="4560570"/>
            <a:ext cx="5364480" cy="4320540"/>
          </a:xfrm>
          <a:prstGeom prst="rect">
            <a:avLst/>
          </a:prstGeom>
        </p:spPr>
        <p:txBody>
          <a:bodyPr lIns="96647" tIns="48324" rIns="96647" bIns="48324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41518074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1200">
        <a:latin typeface="+mn-lt"/>
        <a:ea typeface="+mn-ea"/>
        <a:cs typeface="+mn-cs"/>
        <a:sym typeface="Calibri"/>
      </a:defRPr>
    </a:lvl1pPr>
    <a:lvl2pPr indent="228600" defTabSz="457200" latinLnBrk="0">
      <a:defRPr sz="1200">
        <a:latin typeface="+mn-lt"/>
        <a:ea typeface="+mn-ea"/>
        <a:cs typeface="+mn-cs"/>
        <a:sym typeface="Calibri"/>
      </a:defRPr>
    </a:lvl2pPr>
    <a:lvl3pPr indent="457200" defTabSz="457200" latinLnBrk="0">
      <a:defRPr sz="1200">
        <a:latin typeface="+mn-lt"/>
        <a:ea typeface="+mn-ea"/>
        <a:cs typeface="+mn-cs"/>
        <a:sym typeface="Calibri"/>
      </a:defRPr>
    </a:lvl3pPr>
    <a:lvl4pPr indent="685800" defTabSz="457200" latinLnBrk="0">
      <a:defRPr sz="1200">
        <a:latin typeface="+mn-lt"/>
        <a:ea typeface="+mn-ea"/>
        <a:cs typeface="+mn-cs"/>
        <a:sym typeface="Calibri"/>
      </a:defRPr>
    </a:lvl4pPr>
    <a:lvl5pPr indent="914400" defTabSz="457200" latinLnBrk="0">
      <a:defRPr sz="1200">
        <a:latin typeface="+mn-lt"/>
        <a:ea typeface="+mn-ea"/>
        <a:cs typeface="+mn-cs"/>
        <a:sym typeface="Calibri"/>
      </a:defRPr>
    </a:lvl5pPr>
    <a:lvl6pPr indent="1143000" defTabSz="457200" latinLnBrk="0">
      <a:defRPr sz="1200">
        <a:latin typeface="+mn-lt"/>
        <a:ea typeface="+mn-ea"/>
        <a:cs typeface="+mn-cs"/>
        <a:sym typeface="Calibri"/>
      </a:defRPr>
    </a:lvl6pPr>
    <a:lvl7pPr indent="1371600" defTabSz="457200" latinLnBrk="0">
      <a:defRPr sz="1200">
        <a:latin typeface="+mn-lt"/>
        <a:ea typeface="+mn-ea"/>
        <a:cs typeface="+mn-cs"/>
        <a:sym typeface="Calibri"/>
      </a:defRPr>
    </a:lvl7pPr>
    <a:lvl8pPr indent="1600200" defTabSz="457200" latinLnBrk="0">
      <a:defRPr sz="1200">
        <a:latin typeface="+mn-lt"/>
        <a:ea typeface="+mn-ea"/>
        <a:cs typeface="+mn-cs"/>
        <a:sym typeface="Calibri"/>
      </a:defRPr>
    </a:lvl8pPr>
    <a:lvl9pPr indent="1828800" defTabSz="4572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-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verImage_10x75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 descr="Cumulus_Curve2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7536" y="-1"/>
            <a:ext cx="6125608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426513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White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umulus-WhiteBKG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741"/>
          <a:stretch/>
        </p:blipFill>
        <p:spPr>
          <a:xfrm>
            <a:off x="1" y="5537200"/>
            <a:ext cx="9135879" cy="1320800"/>
          </a:xfrm>
          <a:prstGeom prst="rect">
            <a:avLst/>
          </a:prstGeom>
        </p:spPr>
      </p:pic>
      <p:cxnSp>
        <p:nvCxnSpPr>
          <p:cNvPr id="5" name="Straight Connector 4"/>
          <p:cNvCxnSpPr/>
          <p:nvPr userDrawn="1"/>
        </p:nvCxnSpPr>
        <p:spPr>
          <a:xfrm>
            <a:off x="-1588" y="1231900"/>
            <a:ext cx="9145588" cy="0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3" name="Content Placeholder 2"/>
          <p:cNvSpPr>
            <a:spLocks noGrp="1"/>
          </p:cNvSpPr>
          <p:nvPr>
            <p:ph sz="quarter" idx="10"/>
          </p:nvPr>
        </p:nvSpPr>
        <p:spPr>
          <a:xfrm>
            <a:off x="377826" y="1422400"/>
            <a:ext cx="8423275" cy="4639733"/>
          </a:xfrm>
        </p:spPr>
        <p:txBody>
          <a:bodyPr vert="horz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Shape 13"/>
          <p:cNvSpPr txBox="1">
            <a:spLocks/>
          </p:cNvSpPr>
          <p:nvPr userDrawn="1"/>
        </p:nvSpPr>
        <p:spPr>
          <a:xfrm>
            <a:off x="8718022" y="6441999"/>
            <a:ext cx="425978" cy="261606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-1588" y="1231900"/>
            <a:ext cx="9145588" cy="0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1" name="Shape 2"/>
          <p:cNvSpPr>
            <a:spLocks noGrp="1"/>
          </p:cNvSpPr>
          <p:nvPr>
            <p:ph type="title"/>
          </p:nvPr>
        </p:nvSpPr>
        <p:spPr>
          <a:xfrm>
            <a:off x="407988" y="274639"/>
            <a:ext cx="8443912" cy="792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ctr">
            <a:normAutofit/>
          </a:bodyPr>
          <a:lstStyle>
            <a:lvl1pPr>
              <a:defRPr sz="3200"/>
            </a:lvl1pPr>
          </a:lstStyle>
          <a:p>
            <a:r>
              <a:rPr dirty="0"/>
              <a:t>Title Text</a:t>
            </a:r>
          </a:p>
        </p:txBody>
      </p:sp>
      <p:pic>
        <p:nvPicPr>
          <p:cNvPr id="12" name="Picture 11" descr="CRSG_DCM-Horizontal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083" y="6448720"/>
            <a:ext cx="959990" cy="321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319495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Blue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5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0" r="12521"/>
          <a:stretch>
            <a:fillRect/>
          </a:stretch>
        </p:blipFill>
        <p:spPr bwMode="auto">
          <a:xfrm>
            <a:off x="-1588" y="0"/>
            <a:ext cx="9145588" cy="68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cxnSp>
        <p:nvCxnSpPr>
          <p:cNvPr id="3" name="Straight Connector 2"/>
          <p:cNvCxnSpPr/>
          <p:nvPr userDrawn="1"/>
        </p:nvCxnSpPr>
        <p:spPr>
          <a:xfrm>
            <a:off x="-1588" y="1231900"/>
            <a:ext cx="9145588" cy="0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2" name="Shape 2"/>
          <p:cNvSpPr>
            <a:spLocks noGrp="1"/>
          </p:cNvSpPr>
          <p:nvPr>
            <p:ph type="title"/>
          </p:nvPr>
        </p:nvSpPr>
        <p:spPr>
          <a:xfrm>
            <a:off x="407988" y="274639"/>
            <a:ext cx="8443912" cy="792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ctr">
            <a:normAutofit/>
          </a:bodyPr>
          <a:lstStyle>
            <a:lvl1pPr>
              <a:defRPr sz="3200"/>
            </a:lvl1pPr>
          </a:lstStyle>
          <a:p>
            <a:r>
              <a:rPr dirty="0"/>
              <a:t>Title Text</a:t>
            </a:r>
          </a:p>
        </p:txBody>
      </p:sp>
      <p:sp>
        <p:nvSpPr>
          <p:cNvPr id="13" name="Shape 3"/>
          <p:cNvSpPr>
            <a:spLocks noGrp="1"/>
          </p:cNvSpPr>
          <p:nvPr>
            <p:ph idx="1"/>
          </p:nvPr>
        </p:nvSpPr>
        <p:spPr>
          <a:xfrm>
            <a:off x="407988" y="1333500"/>
            <a:ext cx="8443912" cy="4792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2402679088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Info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image1.jpeg" descr="Blu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" y="1202266"/>
            <a:ext cx="9144004" cy="5068625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image20.jpeg" descr="Image15.jpg"/>
          <p:cNvPicPr>
            <a:picLocks noChangeAspect="1"/>
          </p:cNvPicPr>
          <p:nvPr userDrawn="1"/>
        </p:nvPicPr>
        <p:blipFill rotWithShape="1">
          <a:blip r:embed="rId3"/>
          <a:srcRect l="9035" t="5914" r="1465"/>
          <a:stretch/>
        </p:blipFill>
        <p:spPr>
          <a:xfrm>
            <a:off x="-1" y="1202266"/>
            <a:ext cx="9144001" cy="5080001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Shape 13"/>
          <p:cNvSpPr txBox="1">
            <a:spLocks/>
          </p:cNvSpPr>
          <p:nvPr userDrawn="1"/>
        </p:nvSpPr>
        <p:spPr>
          <a:xfrm>
            <a:off x="8718022" y="6441999"/>
            <a:ext cx="425978" cy="261606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0"/>
          </p:nvPr>
        </p:nvSpPr>
        <p:spPr>
          <a:xfrm>
            <a:off x="377826" y="1422400"/>
            <a:ext cx="8423275" cy="4639733"/>
          </a:xfrm>
        </p:spPr>
        <p:txBody>
          <a:bodyPr vert="horz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hape 2"/>
          <p:cNvSpPr>
            <a:spLocks noGrp="1"/>
          </p:cNvSpPr>
          <p:nvPr>
            <p:ph type="title"/>
          </p:nvPr>
        </p:nvSpPr>
        <p:spPr>
          <a:xfrm>
            <a:off x="407988" y="274639"/>
            <a:ext cx="8443912" cy="792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ctr">
            <a:normAutofit/>
          </a:bodyPr>
          <a:lstStyle>
            <a:lvl1pPr>
              <a:defRPr sz="3200"/>
            </a:lvl1pPr>
          </a:lstStyle>
          <a:p>
            <a:r>
              <a:rPr dirty="0"/>
              <a:t>Title Text</a:t>
            </a:r>
          </a:p>
        </p:txBody>
      </p:sp>
      <p:pic>
        <p:nvPicPr>
          <p:cNvPr id="9" name="Picture 8" descr="CRSG_DCM-Horizontal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083" y="6448720"/>
            <a:ext cx="959990" cy="321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043071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Only - No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5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0" r="12521"/>
          <a:stretch>
            <a:fillRect/>
          </a:stretch>
        </p:blipFill>
        <p:spPr bwMode="auto">
          <a:xfrm>
            <a:off x="-1588" y="0"/>
            <a:ext cx="9145588" cy="68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 userDrawn="1"/>
        </p:nvCxnSpPr>
        <p:spPr>
          <a:xfrm>
            <a:off x="-1588" y="1231900"/>
            <a:ext cx="9145588" cy="0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7" name="Shape 13"/>
          <p:cNvSpPr txBox="1">
            <a:spLocks/>
          </p:cNvSpPr>
          <p:nvPr userDrawn="1"/>
        </p:nvSpPr>
        <p:spPr>
          <a:xfrm>
            <a:off x="8718022" y="6441999"/>
            <a:ext cx="425978" cy="261606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CRSG_DCM-Horizontal-Whit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3309" y="6475741"/>
            <a:ext cx="1006055" cy="274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081929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Only - No Text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umulus-WhiteBKG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741"/>
          <a:stretch/>
        </p:blipFill>
        <p:spPr>
          <a:xfrm>
            <a:off x="1" y="5537200"/>
            <a:ext cx="9135879" cy="1320800"/>
          </a:xfrm>
          <a:prstGeom prst="rect">
            <a:avLst/>
          </a:prstGeom>
        </p:spPr>
      </p:pic>
      <p:cxnSp>
        <p:nvCxnSpPr>
          <p:cNvPr id="5" name="Straight Connector 4"/>
          <p:cNvCxnSpPr/>
          <p:nvPr userDrawn="1"/>
        </p:nvCxnSpPr>
        <p:spPr>
          <a:xfrm>
            <a:off x="-1588" y="1231900"/>
            <a:ext cx="9145588" cy="0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1" name="Shape 13"/>
          <p:cNvSpPr txBox="1">
            <a:spLocks/>
          </p:cNvSpPr>
          <p:nvPr userDrawn="1"/>
        </p:nvSpPr>
        <p:spPr>
          <a:xfrm>
            <a:off x="8718022" y="6441999"/>
            <a:ext cx="425978" cy="261606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 descr="CRSG_DCM-Horizontal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083" y="6448720"/>
            <a:ext cx="959990" cy="321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192776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lu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" y="0"/>
            <a:ext cx="9144000" cy="6858000"/>
          </a:xfrm>
          <a:prstGeom prst="rect">
            <a:avLst/>
          </a:prstGeom>
        </p:spPr>
      </p:pic>
      <p:pic>
        <p:nvPicPr>
          <p:cNvPr id="8" name="Picture 7" descr="Cumulus_Curve2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393" y="-2"/>
            <a:ext cx="6125608" cy="6858001"/>
          </a:xfrm>
          <a:prstGeom prst="rect">
            <a:avLst/>
          </a:prstGeom>
        </p:spPr>
      </p:pic>
      <p:sp>
        <p:nvSpPr>
          <p:cNvPr id="11" name="Shape 2"/>
          <p:cNvSpPr>
            <a:spLocks noGrp="1"/>
          </p:cNvSpPr>
          <p:nvPr>
            <p:ph type="title"/>
          </p:nvPr>
        </p:nvSpPr>
        <p:spPr>
          <a:xfrm>
            <a:off x="4762500" y="2715420"/>
            <a:ext cx="3708400" cy="792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ctr">
            <a:noAutofit/>
          </a:bodyPr>
          <a:lstStyle>
            <a:lvl1pPr>
              <a:defRPr sz="5400"/>
            </a:lvl1pPr>
          </a:lstStyle>
          <a:p>
            <a:r>
              <a:rPr dirty="0"/>
              <a:t>Title Text</a:t>
            </a:r>
          </a:p>
        </p:txBody>
      </p:sp>
      <p:sp>
        <p:nvSpPr>
          <p:cNvPr id="9" name="Shape 13"/>
          <p:cNvSpPr txBox="1">
            <a:spLocks/>
          </p:cNvSpPr>
          <p:nvPr userDrawn="1"/>
        </p:nvSpPr>
        <p:spPr>
          <a:xfrm>
            <a:off x="0" y="6441999"/>
            <a:ext cx="425978" cy="261606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pPr algn="r"/>
            <a:fld id="{86CB4B4D-7CA3-9044-876B-883B54F8677D}" type="slidenum">
              <a:rPr lang="en-US" smtClean="0"/>
              <a:pPr algn="r"/>
              <a:t>‹#›</a:t>
            </a:fld>
            <a:endParaRPr lang="en-US" dirty="0"/>
          </a:p>
        </p:txBody>
      </p:sp>
      <p:pic>
        <p:nvPicPr>
          <p:cNvPr id="12" name="Picture 11" descr="CRSG_DCM-Horizontal-White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530" y="6425229"/>
            <a:ext cx="1006055" cy="274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243341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- Thank You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20.jpeg" descr="Image15.jpg"/>
          <p:cNvPicPr>
            <a:picLocks noChangeAspect="1"/>
          </p:cNvPicPr>
          <p:nvPr userDrawn="1"/>
        </p:nvPicPr>
        <p:blipFill rotWithShape="1">
          <a:blip r:embed="rId2"/>
          <a:srcRect l="9035" t="5914" r="1465"/>
          <a:stretch/>
        </p:blipFill>
        <p:spPr>
          <a:xfrm>
            <a:off x="-1" y="1206500"/>
            <a:ext cx="9144001" cy="508000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208405415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BLANK NO COPY OR ARTWO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1822414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553200" y="6356353"/>
            <a:ext cx="264733" cy="261606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>
            <a:lvl1pPr>
              <a:defRPr sz="1100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68" r:id="rId2"/>
    <p:sldLayoutId id="2147483670" r:id="rId3"/>
    <p:sldLayoutId id="2147483675" r:id="rId4"/>
    <p:sldLayoutId id="2147483673" r:id="rId5"/>
    <p:sldLayoutId id="2147483672" r:id="rId6"/>
    <p:sldLayoutId id="2147483674" r:id="rId7"/>
    <p:sldLayoutId id="2147483676" r:id="rId8"/>
    <p:sldLayoutId id="2147483671" r:id="rId9"/>
  </p:sldLayoutIdLst>
  <p:transition spd="med"/>
  <p:txStyles>
    <p:title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1pPr>
      <a:lvl2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2pPr>
      <a:lvl3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3pPr>
      <a:lvl4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4pPr>
      <a:lvl5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5pPr>
      <a:lvl6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6pPr>
      <a:lvl7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7pPr>
      <a:lvl8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8pPr>
      <a:lvl9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9pPr>
    </p:titleStyle>
    <p:bodyStyle>
      <a:lvl1pPr marL="0" marR="0" indent="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None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1pPr>
      <a:lvl2pPr marL="457200" marR="0" indent="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None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2pPr>
      <a:lvl3pPr marL="914400" marR="0" indent="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None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3pPr>
      <a:lvl4pPr marL="1371600" marR="0" indent="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None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4pPr>
      <a:lvl5pPr marL="1828800" marR="0" indent="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None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5pPr>
      <a:lvl6pPr marL="2491738" marR="0" indent="-205738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6pPr>
      <a:lvl7pPr marL="2948938" marR="0" indent="-205738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7pPr>
      <a:lvl8pPr marL="3406140" marR="0" indent="-205738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8pPr>
      <a:lvl9pPr marL="3863340" marR="0" indent="-20574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9pPr>
    </p:bodyStyle>
    <p:otherStyle>
      <a:lvl1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1pPr>
      <a:lvl2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2pPr>
      <a:lvl3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3pPr>
      <a:lvl4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4pPr>
      <a:lvl5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5pPr>
      <a:lvl6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6pPr>
      <a:lvl7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7pPr>
      <a:lvl8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8pPr>
      <a:lvl9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108566" y="2226410"/>
            <a:ext cx="261879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89"/>
            <a:r>
              <a:rPr lang="en-US" dirty="0">
                <a:latin typeface="Century Gothic" panose="020B0502020202020204" pitchFamily="34" charset="0"/>
                <a:sym typeface="Calibri"/>
              </a:rPr>
              <a:t>When asked to describe their current job situation</a:t>
            </a:r>
          </a:p>
          <a:p>
            <a:pPr algn="ctr" defTabSz="457189"/>
            <a:r>
              <a:rPr lang="en-US" sz="3600" b="1" dirty="0">
                <a:solidFill>
                  <a:srgbClr val="003463"/>
                </a:solidFill>
                <a:latin typeface="Century Gothic" panose="020B0502020202020204" pitchFamily="34" charset="0"/>
                <a:sym typeface="Calibri"/>
              </a:rPr>
              <a:t>51%</a:t>
            </a:r>
          </a:p>
          <a:p>
            <a:pPr algn="ctr" defTabSz="457189"/>
            <a:r>
              <a:rPr lang="en-US" dirty="0">
                <a:latin typeface="Century Gothic" panose="020B0502020202020204" pitchFamily="34" charset="0"/>
                <a:sym typeface="Calibri"/>
              </a:rPr>
              <a:t>of heavy AM/FM radio listeners and</a:t>
            </a:r>
          </a:p>
          <a:p>
            <a:pPr algn="ctr" defTabSz="457189"/>
            <a:r>
              <a:rPr lang="en-US" sz="3600" b="1" dirty="0">
                <a:solidFill>
                  <a:srgbClr val="003463"/>
                </a:solidFill>
                <a:latin typeface="Century Gothic" panose="020B0502020202020204" pitchFamily="34" charset="0"/>
                <a:sym typeface="Calibri"/>
              </a:rPr>
              <a:t>56%</a:t>
            </a:r>
          </a:p>
          <a:p>
            <a:pPr algn="ctr" defTabSz="457189"/>
            <a:r>
              <a:rPr lang="en-US" dirty="0">
                <a:latin typeface="Century Gothic" panose="020B0502020202020204" pitchFamily="34" charset="0"/>
                <a:sym typeface="Calibri"/>
              </a:rPr>
              <a:t>of heavy AM/FM radio streamers consider themselves passive job seekers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323676"/>
            <a:ext cx="9144001" cy="617538"/>
          </a:xfrm>
        </p:spPr>
        <p:txBody>
          <a:bodyPr>
            <a:noAutofit/>
          </a:bodyPr>
          <a:lstStyle/>
          <a:p>
            <a:pPr algn="ctr"/>
            <a:r>
              <a:rPr lang="en-US" dirty="0"/>
              <a:t>AM/FM radio reaches the passive job seeker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3450" y="6491422"/>
            <a:ext cx="625404" cy="22014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187562" y="6126052"/>
            <a:ext cx="1863129" cy="646327"/>
          </a:xfrm>
          <a:prstGeom prst="rect">
            <a:avLst/>
          </a:prstGeom>
          <a:noFill/>
          <a:ln w="28575" cap="flat">
            <a:solidFill>
              <a:srgbClr val="FF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lvl="0" indent="0" algn="ctr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INSERT STATION LOGO HERE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/>
              <a:ea typeface="+mn-ea"/>
              <a:cs typeface="+mn-cs"/>
              <a:sym typeface="Helvetica"/>
            </a:endParaRPr>
          </a:p>
        </p:txBody>
      </p:sp>
      <p:sp>
        <p:nvSpPr>
          <p:cNvPr id="13" name="Shape 160">
            <a:extLst>
              <a:ext uri="{FF2B5EF4-FFF2-40B4-BE49-F238E27FC236}">
                <a16:creationId xmlns:a16="http://schemas.microsoft.com/office/drawing/2014/main" id="{4F048904-588A-0642-BD41-9EBE7461E7B2}"/>
              </a:ext>
            </a:extLst>
          </p:cNvPr>
          <p:cNvSpPr/>
          <p:nvPr/>
        </p:nvSpPr>
        <p:spPr>
          <a:xfrm>
            <a:off x="59932" y="6529944"/>
            <a:ext cx="6813518" cy="2769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60957" tIns="60957" rIns="60957" bIns="60957">
            <a:spAutoFit/>
          </a:bodyPr>
          <a:lstStyle/>
          <a:p>
            <a:pPr defTabSz="457189"/>
            <a:r>
              <a:rPr lang="en-US" sz="1000" kern="1200" dirty="0">
                <a:ea typeface="Century Gothic"/>
                <a:cs typeface="Century Gothic"/>
                <a:sym typeface="Century Gothic"/>
              </a:rPr>
              <a:t>Source: MARU/Matchbox National Study, February 8-24, 2021, 969 respondents</a:t>
            </a:r>
            <a:endParaRPr lang="en-US" sz="1000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3829549-43B0-424E-B8BD-3C31EAE8323C}"/>
              </a:ext>
            </a:extLst>
          </p:cNvPr>
          <p:cNvCxnSpPr>
            <a:cxnSpLocks/>
          </p:cNvCxnSpPr>
          <p:nvPr/>
        </p:nvCxnSpPr>
        <p:spPr>
          <a:xfrm>
            <a:off x="2835929" y="3007069"/>
            <a:ext cx="0" cy="2525662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3829549-43B0-424E-B8BD-3C31EAE8323C}"/>
              </a:ext>
            </a:extLst>
          </p:cNvPr>
          <p:cNvCxnSpPr>
            <a:cxnSpLocks/>
          </p:cNvCxnSpPr>
          <p:nvPr/>
        </p:nvCxnSpPr>
        <p:spPr>
          <a:xfrm>
            <a:off x="6107652" y="3007069"/>
            <a:ext cx="0" cy="2525662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7" name="Shape 100"/>
          <p:cNvSpPr/>
          <p:nvPr/>
        </p:nvSpPr>
        <p:spPr>
          <a:xfrm>
            <a:off x="-1" y="1238914"/>
            <a:ext cx="2835929" cy="523216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74320" tIns="45718" rIns="91440" bIns="45718">
            <a:spAutoFit/>
          </a:bodyPr>
          <a:lstStyle/>
          <a:p>
            <a:pPr algn="ctr">
              <a:defRPr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en-US" sz="1400" b="1" dirty="0">
                <a:solidFill>
                  <a:schemeClr val="tx1"/>
                </a:solidFill>
              </a:rPr>
              <a:t>Passive job seekers are a huge source of new workers</a:t>
            </a:r>
            <a:endParaRPr sz="1400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154480" y="1238914"/>
            <a:ext cx="289398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en-US" sz="1400" b="1" dirty="0">
                <a:solidFill>
                  <a:schemeClr val="tx1"/>
                </a:solidFill>
              </a:rPr>
              <a:t>Passive job seekers listen to a variety of AM/FM radio formats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0" name="Shape 100"/>
          <p:cNvSpPr/>
          <p:nvPr/>
        </p:nvSpPr>
        <p:spPr>
          <a:xfrm>
            <a:off x="3153202" y="1289821"/>
            <a:ext cx="2612893" cy="523216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74320" tIns="45718" rIns="91440" bIns="45718">
            <a:spAutoFit/>
          </a:bodyPr>
          <a:lstStyle/>
          <a:p>
            <a:pPr algn="ctr">
              <a:defRPr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en-US" sz="1400" b="1" dirty="0">
                <a:solidFill>
                  <a:schemeClr val="tx1"/>
                </a:solidFill>
              </a:rPr>
              <a:t>Passive job seekers listen to AM/FM radio</a:t>
            </a:r>
            <a:endParaRPr sz="1400" dirty="0">
              <a:solidFill>
                <a:schemeClr val="tx1"/>
              </a:solidFill>
            </a:endParaRPr>
          </a:p>
        </p:txBody>
      </p:sp>
      <p:sp>
        <p:nvSpPr>
          <p:cNvPr id="22" name="TextBox 7"/>
          <p:cNvSpPr txBox="1"/>
          <p:nvPr/>
        </p:nvSpPr>
        <p:spPr>
          <a:xfrm>
            <a:off x="6435646" y="2089589"/>
            <a:ext cx="247481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1pPr>
            <a:lvl2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pPr algn="ctr" defTabSz="457189"/>
            <a:r>
              <a:rPr lang="en-US" sz="1100" b="1" dirty="0">
                <a:solidFill>
                  <a:schemeClr val="tx1"/>
                </a:solidFill>
                <a:sym typeface="Calibri"/>
              </a:rPr>
              <a:t>% of passive job seekers who listen frequently or occasionally</a:t>
            </a:r>
          </a:p>
        </p:txBody>
      </p:sp>
      <p:sp>
        <p:nvSpPr>
          <p:cNvPr id="3" name="Rectangle 2"/>
          <p:cNvSpPr/>
          <p:nvPr/>
        </p:nvSpPr>
        <p:spPr>
          <a:xfrm>
            <a:off x="2998951" y="2016678"/>
            <a:ext cx="30216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89"/>
            <a:r>
              <a:rPr lang="en-US" sz="1100" b="1" dirty="0">
                <a:solidFill>
                  <a:schemeClr val="tx1"/>
                </a:solidFill>
              </a:rPr>
              <a:t>% of passive job seekers who do the following regularly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8186" y="2557389"/>
            <a:ext cx="6120914" cy="3767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621922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Custom 11">
      <a:dk1>
        <a:srgbClr val="000000"/>
      </a:dk1>
      <a:lt1>
        <a:srgbClr val="FFFFFF"/>
      </a:lt1>
      <a:dk2>
        <a:srgbClr val="000000"/>
      </a:dk2>
      <a:lt2>
        <a:srgbClr val="004C93"/>
      </a:lt2>
      <a:accent1>
        <a:srgbClr val="01588E"/>
      </a:accent1>
      <a:accent2>
        <a:srgbClr val="0773B1"/>
      </a:accent2>
      <a:accent3>
        <a:srgbClr val="2DA5D7"/>
      </a:accent3>
      <a:accent4>
        <a:srgbClr val="FFFFFF"/>
      </a:accent4>
      <a:accent5>
        <a:srgbClr val="FFFFFF"/>
      </a:accent5>
      <a:accent6>
        <a:srgbClr val="808080"/>
      </a:accent6>
      <a:hlink>
        <a:srgbClr val="0000FF"/>
      </a:hlink>
      <a:folHlink>
        <a:srgbClr val="D000FF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1C61A0"/>
      </a:accent1>
      <a:accent2>
        <a:srgbClr val="092851"/>
      </a:accent2>
      <a:accent3>
        <a:srgbClr val="0D3C7C"/>
      </a:accent3>
      <a:accent4>
        <a:srgbClr val="4E88CC"/>
      </a:accent4>
      <a:accent5>
        <a:srgbClr val="666666"/>
      </a:accent5>
      <a:accent6>
        <a:srgbClr val="B3B3B3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9C3985D1DC3E4E824BAA0B86201A01" ma:contentTypeVersion="10" ma:contentTypeDescription="Create a new document." ma:contentTypeScope="" ma:versionID="79e5ac0314910346e238df8c02ec4081">
  <xsd:schema xmlns:xsd="http://www.w3.org/2001/XMLSchema" xmlns:xs="http://www.w3.org/2001/XMLSchema" xmlns:p="http://schemas.microsoft.com/office/2006/metadata/properties" xmlns:ns2="f66c9f24-4844-4d15-b9ba-64c15d203fe1" targetNamespace="http://schemas.microsoft.com/office/2006/metadata/properties" ma:root="true" ma:fieldsID="a6fc78754258847ce405df8894f95411" ns2:_="">
    <xsd:import namespace="f66c9f24-4844-4d15-b9ba-64c15d203fe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6c9f24-4844-4d15-b9ba-64c15d203fe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31BDE44-2286-49ED-A3B0-D1D072314E2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66c9f24-4844-4d15-b9ba-64c15d203fe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9AAA4F5-5957-4DD7-85D2-46F71D62F4F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F7653A1-2D7D-42EA-9750-BDE669D4E9DB}">
  <ds:schemaRefs>
    <ds:schemaRef ds:uri="f66c9f24-4844-4d15-b9ba-64c15d203fe1"/>
    <ds:schemaRef ds:uri="http://schemas.openxmlformats.org/package/2006/metadata/core-properties"/>
    <ds:schemaRef ds:uri="http://purl.org/dc/dcmitype/"/>
    <ds:schemaRef ds:uri="http://www.w3.org/XML/1998/namespace"/>
    <ds:schemaRef ds:uri="http://purl.org/dc/terms/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Grid.thmx</Template>
  <TotalTime>14080</TotalTime>
  <Words>112</Words>
  <Application>Microsoft Office PowerPoint</Application>
  <PresentationFormat>On-screen Show (4:3)</PresentationFormat>
  <Paragraphs>13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Century Gothic</vt:lpstr>
      <vt:lpstr>Office Theme</vt:lpstr>
      <vt:lpstr>AM/FM radio reaches the passive job seeker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Shoshana Shapiro</dc:creator>
  <cp:lastModifiedBy>George King</cp:lastModifiedBy>
  <cp:revision>558</cp:revision>
  <cp:lastPrinted>2018-05-08T16:45:16Z</cp:lastPrinted>
  <dcterms:modified xsi:type="dcterms:W3CDTF">2021-03-03T21:49:45Z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0x010100709C3985D1DC3E4E824BAA0B86201A01</vt:lpwstr>
  </property>
  <property fmtid="{D5CDD505-2E9C-101B-9397-08002B2CF9AE}" pid="3" name="Order">
    <vt:r8>4862400</vt:r8>
  </property>
</Properties>
</file>