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87" r:id="rId5"/>
  </p:sldIdLst>
  <p:sldSz cx="9144000" cy="6858000" type="screen4x3"/>
  <p:notesSz cx="7315200" cy="96012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5D7"/>
    <a:srgbClr val="003463"/>
    <a:srgbClr val="929191"/>
    <a:srgbClr val="01588E"/>
    <a:srgbClr val="000000"/>
    <a:srgbClr val="666666"/>
    <a:srgbClr val="004C93"/>
    <a:srgbClr val="0053A0"/>
    <a:srgbClr val="1C61A0"/>
    <a:srgbClr val="164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5" autoAdjust="0"/>
    <p:restoredTop sz="94025" autoAdjust="0"/>
  </p:normalViewPr>
  <p:slideViewPr>
    <p:cSldViewPr snapToGrid="0" snapToObjects="1">
      <p:cViewPr varScale="1">
        <p:scale>
          <a:sx n="68" d="100"/>
          <a:sy n="68" d="100"/>
        </p:scale>
        <p:origin x="394" y="58"/>
      </p:cViewPr>
      <p:guideLst>
        <p:guide orient="horz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80"/>
    </p:cViewPr>
  </p:sorterViewPr>
  <p:notesViewPr>
    <p:cSldViewPr snapToGrid="0" snapToObjects="1">
      <p:cViewPr varScale="1">
        <p:scale>
          <a:sx n="114" d="100"/>
          <a:sy n="114" d="100"/>
        </p:scale>
        <p:origin x="-5336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F8516-2899-B645-A02E-84909ADB0A76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  <p:txBody>
          <a:bodyPr lIns="96647" tIns="48324" rIns="96647" bIns="48324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75360" y="4560570"/>
            <a:ext cx="5364480" cy="4320540"/>
          </a:xfrm>
          <a:prstGeom prst="rect">
            <a:avLst/>
          </a:prstGeom>
        </p:spPr>
        <p:txBody>
          <a:bodyPr lIns="96647" tIns="48324" rIns="96647" bIns="48324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>
            <a:extLst/>
          </a:blip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1046"/>
            <a:ext cx="9144001" cy="617538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AM/FM radio makes newspaper ads better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450" y="6491422"/>
            <a:ext cx="625404" cy="2201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 STATION LOGO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  <p:sp>
        <p:nvSpPr>
          <p:cNvPr id="13" name="Shape 160">
            <a:extLst>
              <a:ext uri="{FF2B5EF4-FFF2-40B4-BE49-F238E27FC236}">
                <a16:creationId xmlns:a16="http://schemas.microsoft.com/office/drawing/2014/main" id="{4F048904-588A-0642-BD41-9EBE7461E7B2}"/>
              </a:ext>
            </a:extLst>
          </p:cNvPr>
          <p:cNvSpPr/>
          <p:nvPr/>
        </p:nvSpPr>
        <p:spPr>
          <a:xfrm>
            <a:off x="92837" y="6135713"/>
            <a:ext cx="6780613" cy="677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7" tIns="60957" rIns="60957" bIns="60957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</a:rPr>
              <a:t>Source: </a:t>
            </a:r>
            <a:r>
              <a:rPr lang="en-US" sz="900" dirty="0" smtClean="0">
                <a:solidFill>
                  <a:schemeClr val="tx1"/>
                </a:solidFill>
              </a:rPr>
              <a:t>Left: AM/FM r</a:t>
            </a:r>
            <a:r>
              <a:rPr lang="en-US" sz="900" dirty="0" smtClean="0">
                <a:solidFill>
                  <a:schemeClr val="tx1"/>
                </a:solidFill>
                <a:sym typeface="Century Gothic"/>
              </a:rPr>
              <a:t>adio: </a:t>
            </a:r>
            <a:r>
              <a:rPr lang="en-US" sz="900" dirty="0">
                <a:solidFill>
                  <a:schemeClr val="tx1"/>
                </a:solidFill>
                <a:sym typeface="Century Gothic"/>
              </a:rPr>
              <a:t>Nielsen Audio Total Audience Report </a:t>
            </a:r>
            <a:r>
              <a:rPr lang="en-US" sz="900" dirty="0" smtClean="0">
                <a:solidFill>
                  <a:schemeClr val="tx1"/>
                </a:solidFill>
                <a:sym typeface="Century Gothic"/>
              </a:rPr>
              <a:t>Q3 2020, Newspaper</a:t>
            </a:r>
            <a:r>
              <a:rPr lang="en-US" sz="900" dirty="0">
                <a:solidFill>
                  <a:schemeClr val="tx1"/>
                </a:solidFill>
                <a:sym typeface="Century Gothic"/>
              </a:rPr>
              <a:t>: Scarborough USA+ 2020 Release 2 Current 6 months Only (Jan 2020 – Sept 2020), Newspaper: read 1+ print </a:t>
            </a:r>
            <a:r>
              <a:rPr lang="en-US" sz="900" dirty="0" smtClean="0">
                <a:solidFill>
                  <a:schemeClr val="tx1"/>
                </a:solidFill>
                <a:sym typeface="Century Gothic"/>
              </a:rPr>
              <a:t>edition in an average week; </a:t>
            </a:r>
            <a:r>
              <a:rPr lang="en-US" sz="900" dirty="0" smtClean="0">
                <a:solidFill>
                  <a:schemeClr val="tx1"/>
                </a:solidFill>
              </a:rPr>
              <a:t>Middle: Nielsen </a:t>
            </a:r>
            <a:r>
              <a:rPr lang="en-US" sz="900" dirty="0" err="1">
                <a:solidFill>
                  <a:schemeClr val="tx1"/>
                </a:solidFill>
              </a:rPr>
              <a:t>Commspoint</a:t>
            </a:r>
            <a:r>
              <a:rPr lang="en-US" sz="900" dirty="0">
                <a:solidFill>
                  <a:schemeClr val="tx1"/>
                </a:solidFill>
              </a:rPr>
              <a:t> Influence – June 2020, adults </a:t>
            </a:r>
            <a:r>
              <a:rPr lang="en-US" sz="900" dirty="0" smtClean="0">
                <a:solidFill>
                  <a:schemeClr val="tx1"/>
                </a:solidFill>
              </a:rPr>
              <a:t>25-54; Right: </a:t>
            </a:r>
            <a:r>
              <a:rPr lang="en-US" altLang="en-US" sz="900" kern="12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Nielsen Campaign Effect: Measuring the Impact of Advertising on Brand Metrics. April 2016</a:t>
            </a:r>
            <a:r>
              <a:rPr lang="en-US" altLang="en-US" sz="900" kern="12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3829549-43B0-424E-B8BD-3C31EAE8323C}"/>
              </a:ext>
            </a:extLst>
          </p:cNvPr>
          <p:cNvCxnSpPr>
            <a:cxnSpLocks/>
          </p:cNvCxnSpPr>
          <p:nvPr/>
        </p:nvCxnSpPr>
        <p:spPr>
          <a:xfrm>
            <a:off x="2835929" y="3007069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3829549-43B0-424E-B8BD-3C31EAE8323C}"/>
              </a:ext>
            </a:extLst>
          </p:cNvPr>
          <p:cNvCxnSpPr>
            <a:cxnSpLocks/>
          </p:cNvCxnSpPr>
          <p:nvPr/>
        </p:nvCxnSpPr>
        <p:spPr>
          <a:xfrm>
            <a:off x="6196802" y="3028308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Shape 100"/>
          <p:cNvSpPr/>
          <p:nvPr/>
        </p:nvSpPr>
        <p:spPr>
          <a:xfrm>
            <a:off x="92837" y="1168360"/>
            <a:ext cx="2835929" cy="52321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400" b="1" dirty="0" smtClean="0">
                <a:solidFill>
                  <a:schemeClr val="tx1"/>
                </a:solidFill>
              </a:rPr>
              <a:t>AM/FM radio outreaches newspapers</a:t>
            </a: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41129" y="1060636"/>
            <a:ext cx="266384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400" b="1" dirty="0" smtClean="0">
                <a:solidFill>
                  <a:schemeClr val="tx1"/>
                </a:solidFill>
              </a:rPr>
              <a:t>AM/FM radio elevates awareness of the entire media plan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Shape 100"/>
          <p:cNvSpPr/>
          <p:nvPr/>
        </p:nvSpPr>
        <p:spPr>
          <a:xfrm>
            <a:off x="3029289" y="1060638"/>
            <a:ext cx="2960929" cy="7386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400" b="1" dirty="0" smtClean="0">
                <a:solidFill>
                  <a:schemeClr val="tx1"/>
                </a:solidFill>
              </a:rPr>
              <a:t>Adding AM/FM radio to the newspaper plan generates incremental reach</a:t>
            </a: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22" name="TextBox 7"/>
          <p:cNvSpPr txBox="1"/>
          <p:nvPr/>
        </p:nvSpPr>
        <p:spPr>
          <a:xfrm>
            <a:off x="6196802" y="1938154"/>
            <a:ext cx="28899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ctr" defTabSz="457189"/>
            <a:r>
              <a:rPr lang="en-US" sz="1100" b="1" dirty="0">
                <a:solidFill>
                  <a:schemeClr val="tx1"/>
                </a:solidFill>
                <a:sym typeface="Calibri"/>
              </a:rPr>
              <a:t>% increase between unexposed and exposed </a:t>
            </a:r>
            <a:r>
              <a:rPr lang="en-US" sz="1100" b="1" dirty="0" smtClean="0">
                <a:solidFill>
                  <a:schemeClr val="tx1"/>
                </a:solidFill>
                <a:sym typeface="Calibri"/>
              </a:rPr>
              <a:t>to AM/FM radio groups</a:t>
            </a:r>
            <a:endParaRPr lang="en-US" sz="1100" b="1" dirty="0">
              <a:solidFill>
                <a:schemeClr val="tx1"/>
              </a:solidFill>
              <a:sym typeface="Calibri"/>
            </a:endParaRPr>
          </a:p>
          <a:p>
            <a:pPr algn="ctr" defTabSz="457189"/>
            <a:r>
              <a:rPr lang="en-US" sz="1100" b="1" dirty="0">
                <a:solidFill>
                  <a:schemeClr val="tx1"/>
                </a:solidFill>
                <a:sym typeface="Calibri"/>
              </a:rPr>
              <a:t>Q: Where else have you seen or heard advertising recently for the auto parts manufacturer brand?</a:t>
            </a:r>
          </a:p>
        </p:txBody>
      </p:sp>
      <p:sp>
        <p:nvSpPr>
          <p:cNvPr id="3" name="Rectangle 2"/>
          <p:cNvSpPr/>
          <p:nvPr/>
        </p:nvSpPr>
        <p:spPr>
          <a:xfrm>
            <a:off x="2998951" y="1979100"/>
            <a:ext cx="30216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1100" b="1" dirty="0">
                <a:solidFill>
                  <a:schemeClr val="tx1"/>
                </a:solidFill>
              </a:rPr>
              <a:t>% monthly reach among adults 25-54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-1" y="1979100"/>
            <a:ext cx="30216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1100" b="1" dirty="0">
                <a:solidFill>
                  <a:schemeClr val="tx1"/>
                </a:solidFill>
              </a:rPr>
              <a:t>% of </a:t>
            </a:r>
            <a:r>
              <a:rPr lang="en-US" sz="1100" b="1" dirty="0" smtClean="0">
                <a:solidFill>
                  <a:schemeClr val="tx1"/>
                </a:solidFill>
              </a:rPr>
              <a:t>adults 18+ reached weekly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78736" y="2361809"/>
            <a:ext cx="28620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2DA5D7"/>
                </a:solidFill>
                <a:latin typeface="Century Gothic" panose="020B0502020202020204" pitchFamily="34" charset="0"/>
                <a:cs typeface="Arial"/>
                <a:sym typeface="Arial"/>
              </a:rPr>
              <a:t>Shifting 10% of the newspaper budget to AM/FM radio </a:t>
            </a:r>
            <a:r>
              <a:rPr lang="en-US" sz="1400" b="1" dirty="0" smtClean="0">
                <a:solidFill>
                  <a:srgbClr val="2DA5D7"/>
                </a:solidFill>
                <a:latin typeface="Century Gothic" panose="020B0502020202020204" pitchFamily="34" charset="0"/>
                <a:cs typeface="Arial"/>
                <a:sym typeface="Arial"/>
              </a:rPr>
              <a:t>yields +50% in incremental reach</a:t>
            </a:r>
            <a:endParaRPr lang="en-US" sz="1400" b="1" dirty="0">
              <a:solidFill>
                <a:srgbClr val="2DA5D7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91961" y="3249481"/>
            <a:ext cx="19985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DA5D7"/>
                </a:solidFill>
                <a:latin typeface="Century Gothic" panose="020B0502020202020204" pitchFamily="34" charset="0"/>
                <a:cs typeface="Arial"/>
                <a:sym typeface="Arial"/>
              </a:rPr>
              <a:t>+50%</a:t>
            </a:r>
            <a:endParaRPr lang="en-US" sz="2000" b="1" dirty="0">
              <a:solidFill>
                <a:srgbClr val="2DA5D7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459506"/>
            <a:ext cx="9626418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2192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C3985D1DC3E4E824BAA0B86201A01" ma:contentTypeVersion="10" ma:contentTypeDescription="Create a new document." ma:contentTypeScope="" ma:versionID="79e5ac0314910346e238df8c02ec4081">
  <xsd:schema xmlns:xsd="http://www.w3.org/2001/XMLSchema" xmlns:xs="http://www.w3.org/2001/XMLSchema" xmlns:p="http://schemas.microsoft.com/office/2006/metadata/properties" xmlns:ns2="f66c9f24-4844-4d15-b9ba-64c15d203fe1" targetNamespace="http://schemas.microsoft.com/office/2006/metadata/properties" ma:root="true" ma:fieldsID="a6fc78754258847ce405df8894f95411" ns2:_="">
    <xsd:import namespace="f66c9f24-4844-4d15-b9ba-64c15d203f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c9f24-4844-4d15-b9ba-64c15d203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1BDE44-2286-49ED-A3B0-D1D072314E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6c9f24-4844-4d15-b9ba-64c15d203f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AAA4F5-5957-4DD7-85D2-46F71D62F4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7653A1-2D7D-42EA-9750-BDE669D4E9DB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f66c9f24-4844-4d15-b9ba-64c15d203fe1"/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14112</TotalTime>
  <Words>170</Words>
  <Application>Microsoft Office PowerPoint</Application>
  <PresentationFormat>On-screen Show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Helvetica</vt:lpstr>
      <vt:lpstr>Verdana</vt:lpstr>
      <vt:lpstr>Office Theme</vt:lpstr>
      <vt:lpstr>AM/FM radio makes newspaper ads better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Lauren Vetrano</cp:lastModifiedBy>
  <cp:revision>568</cp:revision>
  <cp:lastPrinted>2018-05-08T16:45:16Z</cp:lastPrinted>
  <dcterms:modified xsi:type="dcterms:W3CDTF">2021-03-24T19:12:27Z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0x010100709C3985D1DC3E4E824BAA0B86201A01</vt:lpwstr>
  </property>
  <property fmtid="{D5CDD505-2E9C-101B-9397-08002B2CF9AE}" pid="3" name="Order">
    <vt:r8>4862400</vt:r8>
  </property>
</Properties>
</file>