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0" r:id="rId2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588E"/>
    <a:srgbClr val="003463"/>
    <a:srgbClr val="2DA5D7"/>
    <a:srgbClr val="000000"/>
    <a:srgbClr val="929191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84222" autoAdjust="0"/>
  </p:normalViewPr>
  <p:slideViewPr>
    <p:cSldViewPr snapToGrid="0" snapToObjects="1">
      <p:cViewPr varScale="1">
        <p:scale>
          <a:sx n="39" d="100"/>
          <a:sy n="39" d="100"/>
        </p:scale>
        <p:origin x="-1230" y="-96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18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6175FA-2ECE-2F4F-AC34-178A79B7A46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sym typeface="Calibri"/>
              </a:rPr>
              <a:pPr marL="0" marR="0" lvl="0" indent="0" algn="l" defTabSz="457189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48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xmlns="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 cstate="print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 cstate="print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" y="387353"/>
            <a:ext cx="8763001" cy="636587"/>
          </a:xfrm>
        </p:spPr>
        <p:txBody>
          <a:bodyPr>
            <a:noAutofit/>
          </a:bodyPr>
          <a:lstStyle/>
          <a:p>
            <a:pPr algn="ctr">
              <a:lnSpc>
                <a:spcPts val="2900"/>
              </a:lnSpc>
            </a:pPr>
            <a:r>
              <a:rPr lang="en-US" sz="2400" dirty="0" smtClean="0">
                <a:ea typeface="Helvetica Neue" charset="0"/>
              </a:rPr>
              <a:t>Perception vs. reality</a:t>
            </a:r>
            <a:r>
              <a:rPr lang="en-US" sz="2400" dirty="0">
                <a:ea typeface="Helvetica Neue" charset="0"/>
              </a:rPr>
              <a:t>: 61% of </a:t>
            </a:r>
            <a:r>
              <a:rPr lang="en-US" sz="2400" dirty="0" smtClean="0">
                <a:ea typeface="Helvetica Neue" charset="0"/>
              </a:rPr>
              <a:t>AM/FM radio listening </a:t>
            </a:r>
            <a:r>
              <a:rPr lang="en-US" sz="2400" dirty="0">
                <a:ea typeface="Helvetica Neue" charset="0"/>
              </a:rPr>
              <a:t>occurs outside of drive </a:t>
            </a:r>
            <a:r>
              <a:rPr lang="en-US" sz="2400" dirty="0" smtClean="0">
                <a:ea typeface="Helvetica Neue" charset="0"/>
              </a:rPr>
              <a:t>times; Middays </a:t>
            </a:r>
            <a:r>
              <a:rPr lang="en-US" sz="2400" dirty="0">
                <a:ea typeface="Helvetica Neue" charset="0"/>
              </a:rPr>
              <a:t>and weekends are far stronger than advertisers perceive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B4BE383-3D4B-475A-BDB2-70EE721831CB}"/>
              </a:ext>
            </a:extLst>
          </p:cNvPr>
          <p:cNvSpPr txBox="1">
            <a:spLocks/>
          </p:cNvSpPr>
          <p:nvPr/>
        </p:nvSpPr>
        <p:spPr>
          <a:xfrm>
            <a:off x="380999" y="1417086"/>
            <a:ext cx="8382002" cy="646785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defPPr>
              <a:defRPr lang="en-US"/>
            </a:defPPr>
            <a:lvl1pPr algn="ctr" defTabSz="457200" eaLnBrk="1" hangingPunct="1">
              <a:spcAft>
                <a:spcPts val="6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</a:defRPr>
            </a:lvl1pPr>
            <a:lvl2pPr marL="742950" indent="-285750" defTabSz="457200"/>
            <a:lvl3pPr marL="1143000" indent="-228600" defTabSz="457200"/>
            <a:lvl4pPr marL="1600200" indent="-228600" defTabSz="457200"/>
            <a:lvl5pPr marL="2057400" indent="-228600" defTabSz="4572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sym typeface="Calibri"/>
              </a:rPr>
              <a:t>Q: Thinking about traditional AM/FM radio, to the best of your knowledge, please indicate what percentage of listening occurs in each of the time slots listed below.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8801" y="3195638"/>
            <a:ext cx="1371601" cy="2667000"/>
          </a:xfrm>
          <a:prstGeom prst="rect">
            <a:avLst/>
          </a:prstGeom>
          <a:noFill/>
          <a:ln w="28575">
            <a:solidFill>
              <a:srgbClr val="2DA5D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entury Gothic"/>
              <a:sym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1" y="3195638"/>
            <a:ext cx="1371601" cy="2667000"/>
          </a:xfrm>
          <a:prstGeom prst="rect">
            <a:avLst/>
          </a:prstGeom>
          <a:noFill/>
          <a:ln w="28575">
            <a:solidFill>
              <a:srgbClr val="2DA5D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Century Gothic"/>
              <a:sym typeface="Calibri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0" y="6227641"/>
            <a:ext cx="6372225" cy="44397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>
            <a:lvl1pPr marL="0" indent="0" algn="l" defTabSz="457178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13" indent="-285736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294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120" indent="-228588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297" indent="-228588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474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8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057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ym typeface="Calibri"/>
              </a:rPr>
              <a:t>Source: Perception: Perception: Advertiser Perceptions December 2020, 300 respondents. </a:t>
            </a:r>
            <a:r>
              <a:rPr lang="en-US" sz="1100" dirty="0">
                <a:ea typeface="MS PGothic" charset="0"/>
                <a:sym typeface="Calibri"/>
              </a:rPr>
              <a:t>Reality: Nielsen Audio, </a:t>
            </a:r>
            <a:r>
              <a:rPr lang="en-US" sz="1100" dirty="0">
                <a:sym typeface="Calibri"/>
              </a:rPr>
              <a:t>Persons Using Radio, Oct-Nov-Dec 2020 (PPM), Jul-Aug-Sep (CDM Diary), adults 25-54, total listening hours.</a:t>
            </a:r>
            <a:endParaRPr lang="en-IN" sz="1100" dirty="0">
              <a:ea typeface="MS PGothic" charset="0"/>
              <a:sym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0000"/>
                </a:solidFill>
              </a:rPr>
              <a:t>INSERT STATION LOGO HERE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719" y="2081589"/>
            <a:ext cx="8498561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826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13987</TotalTime>
  <Words>102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Perception vs. reality: 61% of AM/FM radio listening occurs outside of drive times; Middays and weekends are far stronger than advertisers perceive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Sarah</cp:lastModifiedBy>
  <cp:revision>523</cp:revision>
  <cp:lastPrinted>2018-05-08T16:45:16Z</cp:lastPrinted>
  <dcterms:modified xsi:type="dcterms:W3CDTF">2021-02-01T17:13:07Z</dcterms:modified>
</cp:coreProperties>
</file>