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80" r:id="rId5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463"/>
    <a:srgbClr val="01588E"/>
    <a:srgbClr val="2DA5D7"/>
    <a:srgbClr val="000000"/>
    <a:srgbClr val="929191"/>
    <a:srgbClr val="666666"/>
    <a:srgbClr val="004C93"/>
    <a:srgbClr val="0053A0"/>
    <a:srgbClr val="1C61A0"/>
    <a:srgbClr val="164E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5" autoAdjust="0"/>
    <p:restoredTop sz="94025" autoAdjust="0"/>
  </p:normalViewPr>
  <p:slideViewPr>
    <p:cSldViewPr snapToGrid="0" snapToObjects="1">
      <p:cViewPr varScale="1">
        <p:scale>
          <a:sx n="47" d="100"/>
          <a:sy n="47" d="100"/>
        </p:scale>
        <p:origin x="-990" y="-90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 cstate="print">
            <a:extLst/>
          </a:blip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 cstate="print">
            <a:extLst/>
          </a:blip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353" y="322557"/>
            <a:ext cx="9089294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>
              <a:lnSpc>
                <a:spcPts val="2400"/>
              </a:lnSpc>
            </a:pPr>
            <a:r>
              <a:rPr lang="en-US" sz="3200" spc="0" dirty="0" smtClean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Audio creative best practices checklist</a:t>
            </a:r>
            <a:endParaRPr lang="en-US" sz="3200" spc="0" dirty="0">
              <a:solidFill>
                <a:srgbClr val="01588E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3307407" y="2730396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6119737" y="2774682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</a:rPr>
              <a:t>INSERT STATION LOGO HERE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"/>
            </a:endParaRPr>
          </a:p>
        </p:txBody>
      </p:sp>
      <p:sp>
        <p:nvSpPr>
          <p:cNvPr id="19" name="Shape 292"/>
          <p:cNvSpPr/>
          <p:nvPr/>
        </p:nvSpPr>
        <p:spPr>
          <a:xfrm>
            <a:off x="3513579" y="3687091"/>
            <a:ext cx="2382217" cy="1184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71450" indent="-171450" defTabSz="457200">
              <a:lnSpc>
                <a:spcPct val="110000"/>
              </a:lnSpc>
              <a:spcAft>
                <a:spcPts val="600"/>
              </a:spcAft>
              <a:buSzPct val="60000"/>
              <a:buFont typeface="Arial" panose="020B0604020202020204" pitchFamily="34" charset="0"/>
              <a:buChar char="•"/>
              <a:defRPr sz="1100"/>
            </a:pPr>
            <a:r>
              <a:rPr lang="en-US" sz="1500" dirty="0" smtClean="0"/>
              <a:t>Fit the radio station programming format</a:t>
            </a:r>
          </a:p>
          <a:p>
            <a:pPr marL="171450" indent="-171450" defTabSz="457200">
              <a:lnSpc>
                <a:spcPct val="110000"/>
              </a:lnSpc>
              <a:buSzPct val="60000"/>
              <a:buFont typeface="Arial" panose="020B0604020202020204" pitchFamily="34" charset="0"/>
              <a:buChar char="•"/>
              <a:defRPr sz="1100"/>
            </a:pPr>
            <a:r>
              <a:rPr lang="en-US" sz="1500" dirty="0" smtClean="0"/>
              <a:t>Align to consumer purchase mindset</a:t>
            </a:r>
            <a:endParaRPr lang="en-US" sz="1500" dirty="0"/>
          </a:p>
        </p:txBody>
      </p:sp>
      <p:sp>
        <p:nvSpPr>
          <p:cNvPr id="23" name="Shape 304"/>
          <p:cNvSpPr/>
          <p:nvPr/>
        </p:nvSpPr>
        <p:spPr>
          <a:xfrm>
            <a:off x="6377645" y="2661041"/>
            <a:ext cx="2426386" cy="3139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71450" indent="-171450">
              <a:lnSpc>
                <a:spcPct val="110000"/>
              </a:lnSpc>
              <a:buSzPct val="60000"/>
              <a:buFont typeface="Arial" panose="020B0604020202020204" pitchFamily="34" charset="0"/>
              <a:buChar char="•"/>
              <a:defRPr sz="1100"/>
            </a:pPr>
            <a:r>
              <a:rPr lang="en-US" sz="1500" dirty="0" smtClean="0"/>
              <a:t>Make </a:t>
            </a:r>
            <a:r>
              <a:rPr lang="en-US" sz="1500" dirty="0"/>
              <a:t>the ad audible and easy to understand</a:t>
            </a:r>
          </a:p>
          <a:p>
            <a:pPr marL="171450" indent="-171450" defTabSz="457200">
              <a:lnSpc>
                <a:spcPct val="110000"/>
              </a:lnSpc>
              <a:buSzPct val="60000"/>
              <a:buFont typeface="Arial" panose="020B0604020202020204" pitchFamily="34" charset="0"/>
              <a:buChar char="•"/>
              <a:defRPr sz="1100"/>
            </a:pPr>
            <a:r>
              <a:rPr lang="en-US" sz="1500" dirty="0" smtClean="0"/>
              <a:t>Use music for branding</a:t>
            </a:r>
          </a:p>
          <a:p>
            <a:pPr marL="171450" indent="-171450" defTabSz="457200">
              <a:lnSpc>
                <a:spcPct val="110000"/>
              </a:lnSpc>
              <a:buSzPct val="60000"/>
              <a:buFont typeface="Arial" panose="020B0604020202020204" pitchFamily="34" charset="0"/>
              <a:buChar char="•"/>
              <a:defRPr sz="1100"/>
            </a:pPr>
            <a:r>
              <a:rPr lang="en-US" sz="1500" dirty="0" smtClean="0"/>
              <a:t>Create a sonic logo</a:t>
            </a:r>
          </a:p>
          <a:p>
            <a:pPr marL="171450" indent="-171450" defTabSz="457200">
              <a:lnSpc>
                <a:spcPct val="110000"/>
              </a:lnSpc>
              <a:buSzPct val="60000"/>
              <a:buFont typeface="Arial" panose="020B0604020202020204" pitchFamily="34" charset="0"/>
              <a:buChar char="•"/>
              <a:defRPr sz="1100"/>
            </a:pPr>
            <a:r>
              <a:rPr lang="en-US" sz="1500" dirty="0" smtClean="0"/>
              <a:t>Leverage the appeal and trust of radio personalities </a:t>
            </a:r>
          </a:p>
          <a:p>
            <a:pPr marL="171450" indent="-171450" defTabSz="457200">
              <a:lnSpc>
                <a:spcPct val="110000"/>
              </a:lnSpc>
              <a:buSzPct val="60000"/>
              <a:buFont typeface="Arial" panose="020B0604020202020204" pitchFamily="34" charset="0"/>
              <a:buChar char="•"/>
              <a:defRPr sz="1100"/>
            </a:pPr>
            <a:r>
              <a:rPr lang="en-US" sz="1500" dirty="0" smtClean="0"/>
              <a:t>Target your core audience</a:t>
            </a:r>
          </a:p>
          <a:p>
            <a:pPr marL="171450" indent="-171450" defTabSz="457200">
              <a:lnSpc>
                <a:spcPct val="110000"/>
              </a:lnSpc>
              <a:buSzPct val="60000"/>
              <a:buFont typeface="Arial" panose="020B0604020202020204" pitchFamily="34" charset="0"/>
              <a:buChar char="•"/>
              <a:defRPr sz="1100"/>
            </a:pPr>
            <a:r>
              <a:rPr lang="en-US" sz="1500" dirty="0" smtClean="0"/>
              <a:t>Don’t worry about wear-out</a:t>
            </a:r>
            <a:endParaRPr lang="en-US" sz="1500" dirty="0"/>
          </a:p>
        </p:txBody>
      </p:sp>
      <p:sp>
        <p:nvSpPr>
          <p:cNvPr id="24" name="Shape 303"/>
          <p:cNvSpPr/>
          <p:nvPr/>
        </p:nvSpPr>
        <p:spPr>
          <a:xfrm>
            <a:off x="241272" y="2153209"/>
            <a:ext cx="2724666" cy="440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171450" indent="-171450">
              <a:lnSpc>
                <a:spcPct val="110000"/>
              </a:lnSpc>
              <a:buSzPct val="60000"/>
              <a:buFont typeface="Arial" panose="020B0604020202020204" pitchFamily="34" charset="0"/>
              <a:buChar char="•"/>
            </a:pPr>
            <a:r>
              <a:rPr lang="en-US" sz="1500" dirty="0" smtClean="0"/>
              <a:t>Have </a:t>
            </a:r>
            <a:r>
              <a:rPr lang="en-US" sz="1500" dirty="0"/>
              <a:t>a conversation, don’t shout</a:t>
            </a:r>
          </a:p>
          <a:p>
            <a:pPr marL="171450" indent="-171450">
              <a:lnSpc>
                <a:spcPct val="110000"/>
              </a:lnSpc>
              <a:buSzPct val="60000"/>
              <a:buFont typeface="Arial" panose="020B0604020202020204" pitchFamily="34" charset="0"/>
              <a:buChar char="•"/>
            </a:pPr>
            <a:r>
              <a:rPr lang="en-US" sz="1500" dirty="0"/>
              <a:t>Communicate benefits</a:t>
            </a:r>
          </a:p>
          <a:p>
            <a:pPr marL="171450" indent="-171450">
              <a:lnSpc>
                <a:spcPct val="110000"/>
              </a:lnSpc>
              <a:buSzPct val="60000"/>
              <a:buFont typeface="Arial" panose="020B0604020202020204" pitchFamily="34" charset="0"/>
              <a:buChar char="•"/>
            </a:pPr>
            <a:r>
              <a:rPr lang="en-US" sz="1500" dirty="0" smtClean="0"/>
              <a:t>The </a:t>
            </a:r>
            <a:r>
              <a:rPr lang="en-US" sz="1500" dirty="0"/>
              <a:t>first five seconds matter so say the name of the advertiser right </a:t>
            </a:r>
            <a:r>
              <a:rPr lang="en-US" sz="1500" dirty="0" smtClean="0"/>
              <a:t>away</a:t>
            </a:r>
          </a:p>
          <a:p>
            <a:pPr marL="171450" indent="-171450">
              <a:lnSpc>
                <a:spcPct val="110000"/>
              </a:lnSpc>
              <a:buSzPct val="60000"/>
              <a:buFont typeface="Arial" panose="020B0604020202020204" pitchFamily="34" charset="0"/>
              <a:buChar char="•"/>
            </a:pPr>
            <a:r>
              <a:rPr lang="en-US" sz="1500" dirty="0"/>
              <a:t>Brand early and often – the brand should be the </a:t>
            </a:r>
            <a:r>
              <a:rPr lang="en-US" sz="1500" dirty="0" smtClean="0"/>
              <a:t>hero of the storyline</a:t>
            </a:r>
            <a:endParaRPr lang="en-US" sz="1500" dirty="0"/>
          </a:p>
          <a:p>
            <a:pPr marL="171450" indent="-171450">
              <a:lnSpc>
                <a:spcPct val="110000"/>
              </a:lnSpc>
              <a:buSzPct val="60000"/>
              <a:buFont typeface="Arial" panose="020B0604020202020204" pitchFamily="34" charset="0"/>
              <a:buChar char="•"/>
            </a:pPr>
            <a:r>
              <a:rPr lang="en-US" sz="1500" dirty="0" smtClean="0"/>
              <a:t>Don’t get caught up on spot length</a:t>
            </a:r>
          </a:p>
          <a:p>
            <a:pPr marL="171450" indent="-171450">
              <a:lnSpc>
                <a:spcPct val="110000"/>
              </a:lnSpc>
              <a:buSzPct val="60000"/>
              <a:buFont typeface="Arial" panose="020B0604020202020204" pitchFamily="34" charset="0"/>
              <a:buChar char="•"/>
            </a:pPr>
            <a:r>
              <a:rPr lang="en-US" sz="1500" dirty="0" smtClean="0"/>
              <a:t>The fewer the messages, the greater the recall</a:t>
            </a:r>
          </a:p>
          <a:p>
            <a:pPr marL="171450" indent="-171450">
              <a:lnSpc>
                <a:spcPct val="110000"/>
              </a:lnSpc>
              <a:buSzPct val="60000"/>
              <a:buFont typeface="Arial" panose="020B0604020202020204" pitchFamily="34" charset="0"/>
              <a:buChar char="•"/>
            </a:pPr>
            <a:r>
              <a:rPr lang="en-US" sz="1500" dirty="0" smtClean="0"/>
              <a:t>Use </a:t>
            </a:r>
            <a:r>
              <a:rPr lang="en-US" sz="1500" dirty="0"/>
              <a:t>consistent, unified creative across different media to deliver impact</a:t>
            </a:r>
          </a:p>
          <a:p>
            <a:pPr marL="171450" indent="-171450">
              <a:lnSpc>
                <a:spcPct val="110000"/>
              </a:lnSpc>
              <a:buSzPct val="60000"/>
              <a:buFont typeface="Arial" panose="020B0604020202020204" pitchFamily="34" charset="0"/>
              <a:buChar char="•"/>
            </a:pPr>
            <a:r>
              <a:rPr lang="en-US" sz="1500" dirty="0"/>
              <a:t>Tell a story with emotion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19849" y="1168923"/>
            <a:ext cx="2610555" cy="795830"/>
            <a:chOff x="329849" y="1210439"/>
            <a:chExt cx="2610555" cy="795830"/>
          </a:xfrm>
        </p:grpSpPr>
        <p:sp>
          <p:nvSpPr>
            <p:cNvPr id="5" name="TextBox 4"/>
            <p:cNvSpPr txBox="1"/>
            <p:nvPr/>
          </p:nvSpPr>
          <p:spPr>
            <a:xfrm>
              <a:off x="1219424" y="1452378"/>
              <a:ext cx="1720980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The</a:t>
              </a:r>
              <a:r>
                <a:rPr kumimoji="0" lang="en-US" sz="2000" b="1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 message</a:t>
              </a:r>
              <a:endPara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9849" y="1210439"/>
              <a:ext cx="889575" cy="79583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3612254" y="1168923"/>
            <a:ext cx="2283542" cy="795830"/>
            <a:chOff x="3272341" y="1210439"/>
            <a:chExt cx="2283542" cy="795830"/>
          </a:xfrm>
        </p:grpSpPr>
        <p:sp>
          <p:nvSpPr>
            <p:cNvPr id="28" name="TextBox 27"/>
            <p:cNvSpPr txBox="1"/>
            <p:nvPr/>
          </p:nvSpPr>
          <p:spPr>
            <a:xfrm>
              <a:off x="4161916" y="1452378"/>
              <a:ext cx="1393967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The</a:t>
              </a:r>
              <a:r>
                <a:rPr kumimoji="0" lang="en-US" sz="2000" b="1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 media</a:t>
              </a:r>
              <a:endPara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72341" y="1210439"/>
              <a:ext cx="889575" cy="79583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6377645" y="1168923"/>
            <a:ext cx="2055916" cy="795830"/>
            <a:chOff x="6566526" y="1028965"/>
            <a:chExt cx="2055916" cy="795830"/>
          </a:xfrm>
        </p:grpSpPr>
        <p:sp>
          <p:nvSpPr>
            <p:cNvPr id="30" name="TextBox 29"/>
            <p:cNvSpPr txBox="1"/>
            <p:nvPr/>
          </p:nvSpPr>
          <p:spPr>
            <a:xfrm>
              <a:off x="7456101" y="1270904"/>
              <a:ext cx="1166341" cy="40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The</a:t>
              </a:r>
              <a:r>
                <a:rPr kumimoji="0" lang="en-US" sz="2000" b="1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"/>
                </a:rPr>
                <a:t> tools</a:t>
              </a:r>
              <a:endPara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66526" y="1028965"/>
              <a:ext cx="889575" cy="795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6102986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0" ma:contentTypeDescription="Create a new document." ma:contentTypeScope="" ma:versionID="79e5ac0314910346e238df8c02ec4081">
  <xsd:schema xmlns:xsd="http://www.w3.org/2001/XMLSchema" xmlns:xs="http://www.w3.org/2001/XMLSchema" xmlns:p="http://schemas.microsoft.com/office/2006/metadata/properties" xmlns:ns2="f66c9f24-4844-4d15-b9ba-64c15d203fe1" targetNamespace="http://schemas.microsoft.com/office/2006/metadata/properties" ma:root="true" ma:fieldsID="a6fc78754258847ce405df8894f95411" ns2:_="">
    <xsd:import namespace="f66c9f24-4844-4d15-b9ba-64c15d203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48A444-8C9E-4D34-A038-37D03C8BC34B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f66c9f24-4844-4d15-b9ba-64c15d203fe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EFC458-337A-4F51-870C-B00B6F5995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00D845-3B7D-4366-BCC2-CE85B976CE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6c9f24-4844-4d15-b9ba-64c15d203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13963</TotalTime>
  <Words>126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Sarah</cp:lastModifiedBy>
  <cp:revision>533</cp:revision>
  <cp:lastPrinted>2018-05-08T16:45:16Z</cp:lastPrinted>
  <dcterms:modified xsi:type="dcterms:W3CDTF">2021-01-05T21:31:02Z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2597800</vt:r8>
  </property>
</Properties>
</file>