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0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5" autoAdjust="0"/>
    <p:restoredTop sz="94025" autoAdjust="0"/>
  </p:normalViewPr>
  <p:slideViewPr>
    <p:cSldViewPr snapToGrid="0" snapToObjects="1">
      <p:cViewPr varScale="1">
        <p:scale>
          <a:sx n="65" d="100"/>
          <a:sy n="65" d="100"/>
        </p:scale>
        <p:origin x="118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53" y="322557"/>
            <a:ext cx="9089294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</a:t>
            </a:r>
            <a:r>
              <a:rPr lang="en-US" sz="3200" spc="0" dirty="0" smtClean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audiences in the car rebound</a:t>
            </a:r>
            <a:endParaRPr lang="en-US" sz="3200" spc="0" dirty="0">
              <a:solidFill>
                <a:srgbClr val="01588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8384" y="1245334"/>
            <a:ext cx="2502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/>
            <a:r>
              <a:rPr lang="en-US" sz="1400" b="1" kern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has the #1 share of ad-supported audio in the car</a:t>
            </a:r>
            <a:endParaRPr lang="en-US" sz="14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3611" y="1245334"/>
            <a:ext cx="21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/>
            <a:r>
              <a:rPr lang="en-US" sz="1400" b="1" kern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AQH listening out of the home is near March levels</a:t>
            </a:r>
            <a:endParaRPr lang="en-US" sz="1100" b="1" kern="1200" dirty="0">
              <a:solidFill>
                <a:srgbClr val="2DA5D7"/>
              </a:solidFill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6165" y="2893208"/>
            <a:ext cx="220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/>
            <a:r>
              <a:rPr lang="en-US" sz="4800" b="1" kern="1200" dirty="0" smtClean="0">
                <a:solidFill>
                  <a:srgbClr val="003463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67%</a:t>
            </a:r>
          </a:p>
          <a:p>
            <a:pPr algn="ctr" defTabSz="685800" hangingPunct="1"/>
            <a:r>
              <a:rPr lang="en-US" sz="1600" kern="1200" dirty="0" smtClean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of average</a:t>
            </a:r>
          </a:p>
          <a:p>
            <a:pPr algn="ctr" defTabSz="685800" hangingPunct="1"/>
            <a:r>
              <a:rPr lang="en-US" sz="1600" kern="1200" dirty="0" smtClean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quarter-hour listening in PPM markets takes place out of the home, nearing March’s 71% level</a:t>
            </a:r>
            <a:endParaRPr lang="en-US" sz="1600" kern="1200" dirty="0"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9" name="Shape 183"/>
          <p:cNvSpPr/>
          <p:nvPr/>
        </p:nvSpPr>
        <p:spPr>
          <a:xfrm>
            <a:off x="63822" y="6434304"/>
            <a:ext cx="6593305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80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Source: Column 1: Edison Research, “Share of Ear” 2020; </a:t>
            </a:r>
            <a:r>
              <a:rPr lang="en-US" sz="8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Column </a:t>
            </a:r>
            <a:r>
              <a:rPr lang="en-US" sz="80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2: </a:t>
            </a:r>
            <a:r>
              <a:rPr lang="en-US" sz="8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Edison Research, “Share of Ear,” Q3 2020. Persons 18+; </a:t>
            </a:r>
            <a:r>
              <a:rPr lang="en-US" sz="80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Column 3</a:t>
            </a:r>
            <a:r>
              <a:rPr lang="en-US" sz="8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: </a:t>
            </a:r>
            <a:r>
              <a:rPr lang="en-US" sz="80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Nielsen November </a:t>
            </a:r>
            <a:r>
              <a:rPr lang="en-US" sz="8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2020 PPM / 45 Market Total / M-F 6a-7p / Persons 18+ / AQH Persons by </a:t>
            </a:r>
            <a:r>
              <a:rPr lang="en-US" sz="80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Location</a:t>
            </a:r>
            <a:endParaRPr lang="en-US" sz="800" dirty="0">
              <a:solidFill>
                <a:schemeClr val="tx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0247" y="2309332"/>
            <a:ext cx="2817053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lnSpc>
                <a:spcPts val="1800"/>
              </a:lnSpc>
            </a:pPr>
            <a:r>
              <a:rPr lang="en-US" sz="1200" b="1" kern="1200" dirty="0">
                <a:solidFill>
                  <a:schemeClr val="tx1"/>
                </a:solidFill>
                <a:sym typeface="Calibri"/>
              </a:rPr>
              <a:t>Share of ad-supported audio time spent in-car among persons 18+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84668" y="277468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377645" y="277468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542" y="1245334"/>
            <a:ext cx="2502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/>
            <a:r>
              <a:rPr lang="en-US" sz="1400" b="1" kern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radio’s in-car share returns to</a:t>
            </a:r>
          </a:p>
          <a:p>
            <a:pPr algn="ctr" defTabSz="685800" hangingPunct="1"/>
            <a:r>
              <a:rPr lang="en-US" sz="1400" b="1" kern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pre-pandemic levels</a:t>
            </a:r>
            <a:endParaRPr lang="en-US" sz="14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763" y="2309332"/>
            <a:ext cx="2518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kern="1200" dirty="0">
                <a:solidFill>
                  <a:schemeClr val="tx1"/>
                </a:solidFill>
              </a:rPr>
              <a:t>% of audio time spent in the car among persons 13+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0" y="2941490"/>
            <a:ext cx="624284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98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00D845-3B7D-4366-BCC2-CE85B976C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EFC458-337A-4F51-870C-B00B6F599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8A444-8C9E-4D34-A038-37D03C8BC34B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f66c9f24-4844-4d15-b9ba-64c15d203fe1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13946</TotalTime>
  <Words>141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529</cp:revision>
  <cp:lastPrinted>2018-05-08T16:45:16Z</cp:lastPrinted>
  <dcterms:modified xsi:type="dcterms:W3CDTF">2020-11-23T19:45:27Z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2597800</vt:r8>
  </property>
</Properties>
</file>