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0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003463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84222" autoAdjust="0"/>
  </p:normalViewPr>
  <p:slideViewPr>
    <p:cSldViewPr snapToGrid="0" snapToObjects="1">
      <p:cViewPr varScale="1">
        <p:scale>
          <a:sx n="54" d="100"/>
          <a:sy n="54" d="100"/>
        </p:scale>
        <p:origin x="1522" y="6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53" y="322557"/>
            <a:ext cx="9089294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makes Facebook ads better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9871" y="1314523"/>
            <a:ext cx="216597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/>
            <a:r>
              <a:rPr lang="en-US" b="1" kern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Engaging content</a:t>
            </a:r>
          </a:p>
          <a:p>
            <a:pPr algn="ctr" defTabSz="685800" hangingPunct="1"/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ads</a:t>
            </a:r>
            <a:b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are noticed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56" y="1314523"/>
            <a:ext cx="30909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/>
            <a:r>
              <a:rPr lang="en-US" b="1" kern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Massive reach</a:t>
            </a:r>
          </a:p>
          <a:p>
            <a:pPr algn="ctr" defTabSz="685800" hangingPunct="1"/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Reach </a:t>
            </a:r>
            <a:r>
              <a:rPr lang="en-US" sz="1400" b="1" kern="1200" dirty="0" smtClean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52% </a:t>
            </a: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more consumers</a:t>
            </a:r>
          </a:p>
          <a:p>
            <a:pPr algn="ctr" defTabSz="685800" hangingPunct="1"/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than </a:t>
            </a:r>
            <a:r>
              <a:rPr lang="en-US" sz="1400" b="1" kern="1200" dirty="0" smtClean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Facebook with AM/FM radio</a:t>
            </a:r>
            <a:endParaRPr lang="en-US" sz="1400" b="1" kern="1200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0854" y="1314523"/>
            <a:ext cx="28825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hangingPunct="1"/>
            <a:r>
              <a:rPr lang="en-US" b="1" kern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Greater daily time spent</a:t>
            </a:r>
          </a:p>
          <a:p>
            <a:pPr algn="ctr" defTabSz="685800" hangingPunct="1"/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Ads are exposed</a:t>
            </a:r>
            <a:b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more frequently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7212" y="2869762"/>
            <a:ext cx="220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/>
            <a:r>
              <a:rPr lang="en-US" sz="1600" kern="1200" dirty="0" smtClean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</a:t>
            </a:r>
            <a:r>
              <a:rPr lang="en-US" sz="1600" kern="1200" dirty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25-54 </a:t>
            </a:r>
            <a:r>
              <a:rPr lang="en-US" sz="1600" kern="1200" dirty="0" smtClean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spend</a:t>
            </a:r>
          </a:p>
          <a:p>
            <a:pPr algn="ctr" defTabSz="685800" hangingPunct="1"/>
            <a:r>
              <a:rPr lang="en-US" sz="4800" b="1" kern="1200" dirty="0" smtClean="0">
                <a:solidFill>
                  <a:srgbClr val="003463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1.5X</a:t>
            </a:r>
          </a:p>
          <a:p>
            <a:pPr algn="ctr" defTabSz="685800" hangingPunct="1"/>
            <a:r>
              <a:rPr lang="en-US" sz="1600" kern="1200" dirty="0" smtClean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daily </a:t>
            </a:r>
            <a:r>
              <a:rPr lang="en-US" sz="1600" kern="1200" dirty="0"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time with AM/FM radio versus social media on a smartphone</a:t>
            </a:r>
          </a:p>
        </p:txBody>
      </p:sp>
      <p:sp>
        <p:nvSpPr>
          <p:cNvPr id="9" name="Shape 183"/>
          <p:cNvSpPr/>
          <p:nvPr/>
        </p:nvSpPr>
        <p:spPr>
          <a:xfrm>
            <a:off x="63822" y="6129506"/>
            <a:ext cx="6593305" cy="73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8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Source: Massive reach: AM/FM radio reach: Nielsen Audio Spring 2020-Fall 2019 Nationwide, MS 12m-12m, 4-week reach based on 672 spots per week (equal to number of quarter-hours), All radio stations as of 10/06/2020, Adults 18+; Social platforms reach: Scarborough USA+ 2020 Release 1 Total (Jan 2019 - May 2020), Internet sites/apps visited in last 30 days; Engaging content: IAB Research Using MARU/Matchbox’s Springboard America Online Panel, Representative of General US Ages 18+ Online Population, January 2018; Time spent: Nielsen Total Audience Report Q1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4329" y="2573706"/>
            <a:ext cx="28170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lnSpc>
                <a:spcPts val="1800"/>
              </a:lnSpc>
            </a:pPr>
            <a:r>
              <a:rPr lang="en-US" sz="1600" kern="1200" dirty="0">
                <a:sym typeface="Calibri"/>
              </a:rPr>
              <a:t>Concentration with news and weather is over</a:t>
            </a:r>
          </a:p>
          <a:p>
            <a:pPr algn="ctr" defTabSz="685800" hangingPunct="1"/>
            <a:r>
              <a:rPr lang="en-US" sz="3200" b="1" kern="1200" dirty="0">
                <a:solidFill>
                  <a:srgbClr val="003463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1.5X</a:t>
            </a:r>
          </a:p>
          <a:p>
            <a:pPr algn="ctr" defTabSz="914400" hangingPunct="1">
              <a:lnSpc>
                <a:spcPts val="1800"/>
              </a:lnSpc>
            </a:pPr>
            <a:r>
              <a:rPr lang="en-US" sz="1600" kern="1200" dirty="0">
                <a:sym typeface="Calibri"/>
              </a:rPr>
              <a:t>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4668" y="3963906"/>
            <a:ext cx="3056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914400" hangingPunct="1">
              <a:lnSpc>
                <a:spcPts val="1800"/>
              </a:lnSpc>
              <a:defRPr sz="1600" kern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sym typeface="Calibri"/>
              </a:rPr>
              <a:t>News and weather engagement is</a:t>
            </a:r>
          </a:p>
          <a:p>
            <a:pPr defTabSz="685800">
              <a:lnSpc>
                <a:spcPct val="100000"/>
              </a:lnSpc>
            </a:pPr>
            <a:r>
              <a:rPr lang="en-US" sz="3200" b="1" dirty="0">
                <a:solidFill>
                  <a:srgbClr val="003463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2X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sym typeface="Calibri"/>
              </a:rPr>
              <a:t>social media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956" y="2321955"/>
            <a:ext cx="2817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lnSpc>
                <a:spcPts val="1800"/>
              </a:lnSpc>
            </a:pPr>
            <a:r>
              <a:rPr lang="en-US" sz="1200" b="1" kern="1200" dirty="0">
                <a:solidFill>
                  <a:schemeClr val="tx1"/>
                </a:solidFill>
                <a:sym typeface="Calibri"/>
              </a:rPr>
              <a:t>Monthly </a:t>
            </a:r>
            <a:r>
              <a:rPr lang="en-US" sz="1200" b="1" kern="1200" dirty="0" smtClean="0">
                <a:solidFill>
                  <a:schemeClr val="tx1"/>
                </a:solidFill>
                <a:sym typeface="Calibri"/>
              </a:rPr>
              <a:t>persons </a:t>
            </a:r>
            <a:r>
              <a:rPr lang="en-US" sz="1200" b="1" kern="1200" dirty="0">
                <a:solidFill>
                  <a:schemeClr val="tx1"/>
                </a:solidFill>
                <a:sym typeface="Calibri"/>
              </a:rPr>
              <a:t>18+ reach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84668" y="265745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154908" y="265745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5" y="2585676"/>
            <a:ext cx="2621507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98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00D845-3B7D-4366-BCC2-CE85B976C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EFC458-337A-4F51-870C-B00B6F599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8A444-8C9E-4D34-A038-37D03C8BC34B}">
  <ds:schemaRefs>
    <ds:schemaRef ds:uri="f66c9f24-4844-4d15-b9ba-64c15d203fe1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13928</TotalTime>
  <Words>176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527</cp:revision>
  <cp:lastPrinted>2018-05-08T16:45:16Z</cp:lastPrinted>
  <dcterms:modified xsi:type="dcterms:W3CDTF">2020-11-03T17:34:14Z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2597800</vt:r8>
  </property>
</Properties>
</file>