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191"/>
    <a:srgbClr val="003463"/>
    <a:srgbClr val="01588E"/>
    <a:srgbClr val="2DA5D7"/>
    <a:srgbClr val="000000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3676"/>
            <a:ext cx="9143999" cy="6175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AM/FM radio works for auto dealers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59932" y="6284282"/>
            <a:ext cx="6813518" cy="58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/>
            <a:r>
              <a:rPr lang="en-US" sz="1000" kern="1200" dirty="0">
                <a:ea typeface="Century Gothic"/>
                <a:cs typeface="Century Gothic"/>
                <a:sym typeface="Century Gothic"/>
              </a:rPr>
              <a:t>Source</a:t>
            </a:r>
            <a:r>
              <a:rPr lang="en-US" sz="1000" kern="1200" dirty="0" smtClean="0">
                <a:ea typeface="Century Gothic"/>
                <a:cs typeface="Century Gothic"/>
                <a:sym typeface="Century Gothic"/>
              </a:rPr>
              <a:t>: Column 1: </a:t>
            </a:r>
            <a:r>
              <a:rPr lang="en-US" sz="1000" dirty="0"/>
              <a:t>COVID-19: J.D. Power Industry Impact Report </a:t>
            </a:r>
            <a:r>
              <a:rPr lang="en-US" sz="1000" dirty="0" smtClean="0"/>
              <a:t>2020</a:t>
            </a:r>
            <a:r>
              <a:rPr lang="en-US" sz="1000" kern="1200" dirty="0" smtClean="0">
                <a:sym typeface="Century Gothic"/>
              </a:rPr>
              <a:t>; Column 2 &amp; Column 3: Nielsen Scarborough USA+ 2020 Release 1 Total (Jan 2019 – May 2020), Base: Adults 18+, Vehicle HHLD plans to buy new next 12 months (HHLD) Any New Vehicle</a:t>
            </a:r>
            <a:endParaRPr lang="en-US" sz="1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2977386" y="3097667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5960352" y="3097667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23373" y="1481922"/>
            <a:ext cx="2912763" cy="6463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 smtClean="0">
                <a:solidFill>
                  <a:schemeClr val="tx1"/>
                </a:solidFill>
              </a:rPr>
              <a:t>Recovery to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pre-pandemic levels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4959" y="1620419"/>
            <a:ext cx="314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 smtClean="0">
                <a:solidFill>
                  <a:schemeClr val="tx1"/>
                </a:solidFill>
              </a:rPr>
              <a:t>Massive reach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2835929" y="1620421"/>
            <a:ext cx="3271723" cy="3693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 smtClean="0">
                <a:solidFill>
                  <a:schemeClr val="tx1"/>
                </a:solidFill>
              </a:rPr>
              <a:t>Huge audience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310385" y="2178184"/>
            <a:ext cx="247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defTabSz="457189"/>
            <a:r>
              <a:rPr lang="en-US" sz="1200" b="1" dirty="0">
                <a:solidFill>
                  <a:schemeClr val="tx1"/>
                </a:solidFill>
                <a:sym typeface="Calibri"/>
              </a:rPr>
              <a:t>% of </a:t>
            </a: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in-market auto buyers reached weekly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3883" y="2873799"/>
            <a:ext cx="269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endParaRPr lang="en-US" dirty="0" smtClean="0">
              <a:latin typeface="Century Gothic" panose="020B0502020202020204" pitchFamily="34" charset="0"/>
              <a:sym typeface="Calibri"/>
            </a:endParaRPr>
          </a:p>
          <a:p>
            <a:pPr algn="ctr" defTabSz="457189"/>
            <a:endParaRPr lang="en-US" dirty="0" smtClean="0">
              <a:latin typeface="Century Gothic" panose="020B0502020202020204" pitchFamily="34" charset="0"/>
              <a:sym typeface="Calibri"/>
            </a:endParaRPr>
          </a:p>
          <a:p>
            <a:pPr algn="ctr" defTabSz="457189"/>
            <a:r>
              <a:rPr lang="en-US" dirty="0" smtClean="0">
                <a:latin typeface="Century Gothic" panose="020B0502020202020204" pitchFamily="34" charset="0"/>
                <a:sym typeface="Calibri"/>
              </a:rPr>
              <a:t>of Americans plan to buy a new vehicle in the next 12 months at an average price of</a:t>
            </a:r>
            <a:endParaRPr lang="en-US" dirty="0"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87" y="2663818"/>
            <a:ext cx="280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4800" b="1" smtClean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17M</a:t>
            </a:r>
            <a:endParaRPr lang="en-US" sz="4800" b="1" dirty="0">
              <a:solidFill>
                <a:srgbClr val="003463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7491" y="4600520"/>
            <a:ext cx="278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4800" b="1" dirty="0" smtClean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$27K</a:t>
            </a:r>
            <a:endParaRPr lang="en-US" sz="4800" b="1" dirty="0">
              <a:solidFill>
                <a:srgbClr val="003463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682" y="2804394"/>
            <a:ext cx="2526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 smtClean="0">
                <a:latin typeface="Century Gothic" panose="020B0502020202020204" pitchFamily="34" charset="0"/>
                <a:sym typeface="Calibri"/>
              </a:rPr>
              <a:t>According to</a:t>
            </a:r>
            <a:br>
              <a:rPr lang="en-US" dirty="0" smtClean="0">
                <a:latin typeface="Century Gothic" panose="020B0502020202020204" pitchFamily="34" charset="0"/>
                <a:sym typeface="Calibri"/>
              </a:rPr>
            </a:br>
            <a:r>
              <a:rPr lang="en-US" dirty="0" smtClean="0">
                <a:latin typeface="Century Gothic" panose="020B0502020202020204" pitchFamily="34" charset="0"/>
                <a:sym typeface="Calibri"/>
              </a:rPr>
              <a:t>J.D. Power, new auto sales for the week ending 8/30 were only down</a:t>
            </a:r>
            <a:r>
              <a:rPr lang="en-US" b="1" dirty="0" smtClean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 -4% </a:t>
            </a:r>
            <a:r>
              <a:rPr lang="en-US" dirty="0" smtClean="0">
                <a:latin typeface="Century Gothic" panose="020B0502020202020204" pitchFamily="34" charset="0"/>
                <a:sym typeface="Calibri"/>
              </a:rPr>
              <a:t>from the pre-virus forecast, improving significantly from the </a:t>
            </a:r>
            <a:r>
              <a:rPr lang="en-US" b="1" dirty="0" smtClean="0">
                <a:solidFill>
                  <a:srgbClr val="003463"/>
                </a:solidFill>
                <a:latin typeface="Century Gothic" panose="020B0502020202020204" pitchFamily="34" charset="0"/>
                <a:sym typeface="Calibri"/>
              </a:rPr>
              <a:t>-59% </a:t>
            </a:r>
            <a:r>
              <a:rPr lang="en-US" dirty="0" smtClean="0">
                <a:latin typeface="Century Gothic" panose="020B0502020202020204" pitchFamily="34" charset="0"/>
                <a:sym typeface="Calibri"/>
              </a:rPr>
              <a:t>decline seen at the end of March</a:t>
            </a:r>
            <a:endParaRPr lang="en-US" dirty="0"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82" y="2535274"/>
            <a:ext cx="2920237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653A1-2D7D-42EA-9750-BDE669D4E9D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f66c9f24-4844-4d15-b9ba-64c15d203fe1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BDE44-2286-49ED-A3B0-D1D072314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13915</TotalTime>
  <Words>102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AM/FM radio works for auto dealers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545</cp:revision>
  <cp:lastPrinted>2018-05-08T16:45:16Z</cp:lastPrinted>
  <dcterms:modified xsi:type="dcterms:W3CDTF">2020-09-29T18:20:19Z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