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69" r:id="rId2"/>
    <p:sldId id="470" r:id="rId3"/>
    <p:sldId id="471" r:id="rId4"/>
    <p:sldId id="472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88E"/>
    <a:srgbClr val="2DA5D7"/>
    <a:srgbClr val="0770B1"/>
    <a:srgbClr val="1F8EC5"/>
    <a:srgbClr val="003463"/>
    <a:srgbClr val="000000"/>
    <a:srgbClr val="929191"/>
    <a:srgbClr val="666666"/>
    <a:srgbClr val="004C93"/>
    <a:srgbClr val="0053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246" autoAdjust="0"/>
  </p:normalViewPr>
  <p:slideViewPr>
    <p:cSldViewPr snapToGrid="0" snapToObjects="1">
      <p:cViewPr varScale="1">
        <p:scale>
          <a:sx n="44" d="100"/>
          <a:sy n="44" d="100"/>
        </p:scale>
        <p:origin x="-1032" y="-96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 cstate="print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 cstate="print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916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>
                <a:solidFill>
                  <a:srgbClr val="01588E"/>
                </a:solidFill>
                <a:sym typeface="Calibri"/>
              </a:rPr>
              <a:t>Schedule creation </a:t>
            </a:r>
            <a:r>
              <a:rPr lang="en-US" sz="2400" b="1" dirty="0" smtClean="0">
                <a:solidFill>
                  <a:srgbClr val="01588E"/>
                </a:solidFill>
                <a:sym typeface="Calibri"/>
              </a:rPr>
              <a:t>worksheet:</a:t>
            </a:r>
            <a:br>
              <a:rPr lang="en-US" sz="2400" b="1" dirty="0" smtClean="0">
                <a:solidFill>
                  <a:srgbClr val="01588E"/>
                </a:solidFill>
                <a:sym typeface="Calibri"/>
              </a:rPr>
            </a:br>
            <a:r>
              <a:rPr lang="en-US" sz="2400" b="1" dirty="0" smtClean="0">
                <a:solidFill>
                  <a:srgbClr val="01588E"/>
                </a:solidFill>
                <a:sym typeface="Calibri"/>
              </a:rPr>
              <a:t>How </a:t>
            </a:r>
            <a:r>
              <a:rPr lang="en-US" sz="2400" b="1" dirty="0">
                <a:solidFill>
                  <a:srgbClr val="01588E"/>
                </a:solidFill>
                <a:sym typeface="Calibri"/>
              </a:rPr>
              <a:t>to calculate 3 different advertising schedules at light, medium, and heavy levels of reach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715" y="3006621"/>
            <a:ext cx="213346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Station </a:t>
            </a:r>
            <a:r>
              <a:rPr lang="en-US" dirty="0" err="1" smtClean="0">
                <a:sym typeface="Calibri"/>
              </a:rPr>
              <a:t>Cume</a:t>
            </a:r>
            <a:endParaRPr lang="en-US" dirty="0">
              <a:sym typeface="Calibri"/>
            </a:endParaRP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÷</a:t>
            </a:r>
          </a:p>
          <a:p>
            <a:pPr algn="ctr" defTabSz="457189"/>
            <a:r>
              <a:rPr lang="en-US" dirty="0">
                <a:sym typeface="Calibri"/>
              </a:rPr>
              <a:t>Average</a:t>
            </a:r>
          </a:p>
          <a:p>
            <a:pPr algn="ctr" defTabSz="457189"/>
            <a:r>
              <a:rPr lang="en-US" dirty="0">
                <a:sym typeface="Calibri"/>
              </a:rPr>
              <a:t>quarter-hour persons</a:t>
            </a: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>
              <a:spcAft>
                <a:spcPts val="600"/>
              </a:spcAft>
            </a:pPr>
            <a:r>
              <a:rPr lang="en-US" dirty="0">
                <a:sym typeface="Calibri"/>
              </a:rPr>
              <a:t>Station turnover</a:t>
            </a:r>
          </a:p>
          <a:p>
            <a:pPr algn="ctr" defTabSz="457189">
              <a:spcAft>
                <a:spcPts val="600"/>
              </a:spcAft>
            </a:pPr>
            <a:r>
              <a:rPr lang="en-US" sz="1400" dirty="0">
                <a:sym typeface="Calibri"/>
              </a:rPr>
              <a:t>(Turnover is the number of different groups that make up a station’s audience)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8422" y="3475981"/>
            <a:ext cx="19505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Station turnover</a:t>
            </a: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/>
            <a:r>
              <a:rPr lang="en-US" dirty="0">
                <a:sym typeface="Calibri"/>
              </a:rPr>
              <a:t>Number of ads per week, Monday-Sunday 6AM-midnight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3558" y="3337481"/>
            <a:ext cx="1950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b="1" dirty="0">
                <a:solidFill>
                  <a:srgbClr val="2DA5D7"/>
                </a:solidFill>
                <a:sym typeface="Calibri"/>
              </a:rPr>
              <a:t>Double</a:t>
            </a:r>
            <a:r>
              <a:rPr lang="en-US" dirty="0">
                <a:sym typeface="Calibri"/>
              </a:rPr>
              <a:t> the station turnover</a:t>
            </a: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/>
            <a:r>
              <a:rPr lang="en-US" dirty="0">
                <a:sym typeface="Calibri"/>
              </a:rPr>
              <a:t>Number of ads per week, Monday-Sunday 6AM-midnight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3829" y="2756553"/>
            <a:ext cx="1999033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Multiply the station turnover by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3.3</a:t>
            </a: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>
              <a:spcAft>
                <a:spcPts val="600"/>
              </a:spcAft>
            </a:pPr>
            <a:r>
              <a:rPr lang="en-US" dirty="0">
                <a:sym typeface="Calibri"/>
              </a:rPr>
              <a:t>Number of ads per week, Monday-Sunday 6AM-midnight</a:t>
            </a:r>
          </a:p>
          <a:p>
            <a:pPr algn="ctr" defTabSz="457189">
              <a:spcAft>
                <a:spcPts val="600"/>
              </a:spcAft>
            </a:pPr>
            <a:r>
              <a:rPr lang="en-US" sz="1050" dirty="0">
                <a:sym typeface="Calibri"/>
              </a:rPr>
              <a:t>*This campaign is also known as the “OES campaign” – the optimum effective schedule invented by Steve Marx.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280489" y="298288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Shape 100"/>
          <p:cNvSpPr/>
          <p:nvPr/>
        </p:nvSpPr>
        <p:spPr>
          <a:xfrm>
            <a:off x="0" y="1931262"/>
            <a:ext cx="2276184" cy="584771"/>
          </a:xfrm>
          <a:prstGeom prst="rect">
            <a:avLst/>
          </a:prstGeom>
          <a:solidFill>
            <a:srgbClr val="00346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Determine station turnover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2276184" y="1931262"/>
            <a:ext cx="2276184" cy="584771"/>
          </a:xfrm>
          <a:prstGeom prst="rect">
            <a:avLst/>
          </a:prstGeom>
          <a:solidFill>
            <a:srgbClr val="1F8E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Image awareness 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1" name="Shape 100"/>
          <p:cNvSpPr/>
          <p:nvPr/>
        </p:nvSpPr>
        <p:spPr>
          <a:xfrm>
            <a:off x="4552368" y="1931262"/>
            <a:ext cx="2319021" cy="584771"/>
          </a:xfrm>
          <a:prstGeom prst="rect">
            <a:avLst/>
          </a:prstGeom>
          <a:solidFill>
            <a:srgbClr val="0770B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High impact 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6867816" y="1931262"/>
            <a:ext cx="2276184" cy="584771"/>
          </a:xfrm>
          <a:prstGeom prst="rect">
            <a:avLst/>
          </a:prstGeom>
          <a:solidFill>
            <a:srgbClr val="2DA5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Grand opening campaign*</a:t>
            </a:r>
            <a:endParaRPr sz="120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11118" y="298288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Connector 23"/>
          <p:cNvCxnSpPr/>
          <p:nvPr/>
        </p:nvCxnSpPr>
        <p:spPr>
          <a:xfrm>
            <a:off x="6871389" y="2982883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xmlns="" val="400108412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392" y="220568"/>
            <a:ext cx="7109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600" b="1" dirty="0">
                <a:solidFill>
                  <a:srgbClr val="01588E"/>
                </a:solidFill>
                <a:sym typeface="Calibri"/>
              </a:rPr>
              <a:t>Diary market turnover by AM/FM radio format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3178808"/>
              </p:ext>
            </p:extLst>
          </p:nvPr>
        </p:nvGraphicFramePr>
        <p:xfrm>
          <a:off x="388307" y="1665961"/>
          <a:ext cx="8488774" cy="4046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4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4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1982">
                <a:tc gridSpan="2"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50" b="1" dirty="0" smtClean="0">
                          <a:solidFill>
                            <a:schemeClr val="bg1"/>
                          </a:solidFill>
                        </a:rPr>
                        <a:t>If you don’t know your station’s audience turnover, you can use these format averages:</a:t>
                      </a:r>
                      <a:endParaRPr lang="en-US" sz="15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b="1" dirty="0" smtClean="0">
                          <a:solidFill>
                            <a:schemeClr val="bg1"/>
                          </a:solidFill>
                        </a:rPr>
                        <a:t>Format</a:t>
                      </a:r>
                      <a:endParaRPr lang="en-US" sz="15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b="1" dirty="0" smtClean="0">
                          <a:solidFill>
                            <a:schemeClr val="bg1"/>
                          </a:solidFill>
                        </a:rPr>
                        <a:t>Turnover</a:t>
                      </a:r>
                      <a:endParaRPr lang="en-US" sz="15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Sports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25.8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Top 40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25.5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Country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23.1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Rock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22.3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Adult Contemporary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21.5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Classic Rock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19.5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Classic</a:t>
                      </a:r>
                      <a:r>
                        <a:rPr lang="en-US" sz="1550" baseline="0" dirty="0" smtClean="0"/>
                        <a:t> Hits/Oldies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19.2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Spanish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16.5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News/Talk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16.4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Urban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50" dirty="0" smtClean="0"/>
                        <a:t>16.0</a:t>
                      </a:r>
                      <a:endParaRPr lang="en-US" sz="155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526" y="6360498"/>
            <a:ext cx="297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900" dirty="0">
                <a:solidFill>
                  <a:schemeClr val="tx1"/>
                </a:solidFill>
                <a:sym typeface="Calibri"/>
              </a:rPr>
              <a:t>Source: Spring 2019 Nielsen Audio Nationwide, Persons 12+, Mon-Sun 6a-Mid, Diary markets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090" y="5806955"/>
            <a:ext cx="850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The higher the turnover, the more ads you need to reach the audience.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31127129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72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800" b="1" dirty="0">
                <a:solidFill>
                  <a:srgbClr val="01588E"/>
                </a:solidFill>
                <a:sym typeface="Calibri"/>
              </a:rPr>
              <a:t>Example: Schedule calculated for s</a:t>
            </a:r>
            <a:r>
              <a:rPr lang="en-US" sz="2800" b="1" dirty="0" smtClean="0">
                <a:solidFill>
                  <a:srgbClr val="01588E"/>
                </a:solidFill>
                <a:sym typeface="Calibri"/>
              </a:rPr>
              <a:t>tation </a:t>
            </a:r>
            <a:r>
              <a:rPr lang="en-US" sz="2800" b="1" dirty="0">
                <a:solidFill>
                  <a:srgbClr val="01588E"/>
                </a:solidFill>
                <a:sym typeface="Calibri"/>
              </a:rPr>
              <a:t>at light, medium, and heavy levels of reach and frequency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7786" y="2687879"/>
            <a:ext cx="2425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Station turnover</a:t>
            </a:r>
            <a:br>
              <a:rPr lang="en-US" dirty="0">
                <a:sym typeface="Calibri"/>
              </a:rPr>
            </a:br>
            <a:r>
              <a:rPr lang="en-US" dirty="0">
                <a:sym typeface="Calibri"/>
              </a:rPr>
              <a:t>of </a:t>
            </a:r>
            <a:r>
              <a:rPr lang="en-US" b="1" dirty="0" smtClean="0">
                <a:solidFill>
                  <a:srgbClr val="2DA5D7"/>
                </a:solidFill>
                <a:sym typeface="Calibri"/>
              </a:rPr>
              <a:t>22</a:t>
            </a:r>
            <a:endParaRPr lang="en-US" b="1" dirty="0">
              <a:solidFill>
                <a:srgbClr val="2DA5D7"/>
              </a:solidFill>
              <a:sym typeface="Calibri"/>
            </a:endParaRP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/>
            <a:r>
              <a:rPr lang="en-US" b="1" dirty="0">
                <a:solidFill>
                  <a:srgbClr val="2DA5D7"/>
                </a:solidFill>
                <a:sym typeface="Calibri"/>
              </a:rPr>
              <a:t>22 </a:t>
            </a:r>
            <a:r>
              <a:rPr lang="en-US" dirty="0">
                <a:sym typeface="Calibri"/>
              </a:rPr>
              <a:t>AM/FM radio ads per week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6600" y="2687879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Station turnover</a:t>
            </a:r>
            <a:br>
              <a:rPr lang="en-US" dirty="0">
                <a:sym typeface="Calibri"/>
              </a:rPr>
            </a:br>
            <a:r>
              <a:rPr lang="en-US" dirty="0">
                <a:sym typeface="Calibri"/>
              </a:rPr>
              <a:t>of </a:t>
            </a:r>
            <a:r>
              <a:rPr lang="en-US" b="1" dirty="0" smtClean="0">
                <a:solidFill>
                  <a:srgbClr val="2DA5D7"/>
                </a:solidFill>
                <a:sym typeface="Calibri"/>
              </a:rPr>
              <a:t>22 x 2</a:t>
            </a:r>
            <a:endParaRPr lang="en-US" b="1" dirty="0">
              <a:solidFill>
                <a:srgbClr val="2DA5D7"/>
              </a:solidFill>
              <a:sym typeface="Calibri"/>
            </a:endParaRP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/>
            <a:r>
              <a:rPr lang="en-US" b="1" dirty="0" smtClean="0">
                <a:solidFill>
                  <a:srgbClr val="2DA5D7"/>
                </a:solidFill>
                <a:sym typeface="Calibri"/>
              </a:rPr>
              <a:t>44 </a:t>
            </a:r>
            <a:r>
              <a:rPr lang="en-US" dirty="0">
                <a:sym typeface="Calibri"/>
              </a:rPr>
              <a:t>AM/FM radio ads per week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5791" y="2687879"/>
            <a:ext cx="2582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Station turnover</a:t>
            </a:r>
            <a:br>
              <a:rPr lang="en-US" dirty="0">
                <a:sym typeface="Calibri"/>
              </a:rPr>
            </a:br>
            <a:r>
              <a:rPr lang="en-US" dirty="0">
                <a:sym typeface="Calibri"/>
              </a:rPr>
              <a:t>of </a:t>
            </a:r>
            <a:r>
              <a:rPr lang="en-US" b="1" dirty="0" smtClean="0">
                <a:solidFill>
                  <a:srgbClr val="2DA5D7"/>
                </a:solidFill>
                <a:sym typeface="Calibri"/>
              </a:rPr>
              <a:t>22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x 3.3</a:t>
            </a:r>
          </a:p>
          <a:p>
            <a:pPr algn="ctr" defTabSz="457189"/>
            <a:r>
              <a:rPr lang="en-US" b="1" dirty="0">
                <a:solidFill>
                  <a:srgbClr val="003463"/>
                </a:solidFill>
                <a:sym typeface="Calibri"/>
              </a:rPr>
              <a:t>=</a:t>
            </a:r>
          </a:p>
          <a:p>
            <a:pPr algn="ctr" defTabSz="457189"/>
            <a:r>
              <a:rPr lang="en-US" b="1" dirty="0" smtClean="0">
                <a:solidFill>
                  <a:srgbClr val="2DA5D7"/>
                </a:solidFill>
                <a:sym typeface="Calibri"/>
              </a:rPr>
              <a:t>73 </a:t>
            </a:r>
            <a:r>
              <a:rPr lang="en-US" dirty="0">
                <a:sym typeface="Calibri"/>
              </a:rPr>
              <a:t>AM/FM radio ads per week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7101" y="4273434"/>
            <a:ext cx="2306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Reaches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half</a:t>
            </a:r>
            <a:r>
              <a:rPr lang="en-US" dirty="0">
                <a:sym typeface="Calibri"/>
              </a:rPr>
              <a:t> of the station audience an average of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2 times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2322" y="4273434"/>
            <a:ext cx="2609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Reaches</a:t>
            </a:r>
            <a:br>
              <a:rPr lang="en-US" dirty="0">
                <a:sym typeface="Calibri"/>
              </a:rPr>
            </a:br>
            <a:r>
              <a:rPr lang="en-US" b="1" dirty="0">
                <a:solidFill>
                  <a:srgbClr val="2DA5D7"/>
                </a:solidFill>
                <a:sym typeface="Calibri"/>
              </a:rPr>
              <a:t>two-thirds</a:t>
            </a:r>
            <a:r>
              <a:rPr lang="en-US" dirty="0">
                <a:sym typeface="Calibri"/>
              </a:rPr>
              <a:t> of the station audience an average of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3 times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0755" y="4273434"/>
            <a:ext cx="250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dirty="0">
                <a:sym typeface="Calibri"/>
              </a:rPr>
              <a:t>Reaches </a:t>
            </a:r>
            <a:r>
              <a:rPr lang="en-US" b="1" dirty="0">
                <a:solidFill>
                  <a:srgbClr val="2DA5D7"/>
                </a:solidFill>
                <a:sym typeface="Calibri"/>
              </a:rPr>
              <a:t>78%</a:t>
            </a:r>
            <a:r>
              <a:rPr lang="en-US" dirty="0">
                <a:sym typeface="Calibri"/>
              </a:rPr>
              <a:t> of</a:t>
            </a:r>
            <a:br>
              <a:rPr lang="en-US" dirty="0">
                <a:sym typeface="Calibri"/>
              </a:rPr>
            </a:br>
            <a:r>
              <a:rPr lang="en-US" dirty="0">
                <a:sym typeface="Calibri"/>
              </a:rPr>
              <a:t>the station audience an average of</a:t>
            </a:r>
          </a:p>
          <a:p>
            <a:pPr algn="ctr" defTabSz="457189"/>
            <a:r>
              <a:rPr lang="en-US" b="1" dirty="0">
                <a:solidFill>
                  <a:srgbClr val="2DA5D7"/>
                </a:solidFill>
                <a:sym typeface="Calibri"/>
              </a:rPr>
              <a:t>4.3 times</a:t>
            </a:r>
          </a:p>
        </p:txBody>
      </p:sp>
      <p:sp>
        <p:nvSpPr>
          <p:cNvPr id="21" name="Shape 100"/>
          <p:cNvSpPr/>
          <p:nvPr/>
        </p:nvSpPr>
        <p:spPr>
          <a:xfrm>
            <a:off x="4306" y="1868494"/>
            <a:ext cx="3043694" cy="584771"/>
          </a:xfrm>
          <a:prstGeom prst="rect">
            <a:avLst/>
          </a:prstGeom>
          <a:solidFill>
            <a:srgbClr val="1F8E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Image awareness 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2" name="Shape 100"/>
          <p:cNvSpPr/>
          <p:nvPr/>
        </p:nvSpPr>
        <p:spPr>
          <a:xfrm>
            <a:off x="3048000" y="1868494"/>
            <a:ext cx="3119120" cy="584771"/>
          </a:xfrm>
          <a:prstGeom prst="rect">
            <a:avLst/>
          </a:prstGeom>
          <a:solidFill>
            <a:srgbClr val="0770B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High impact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" name="Shape 100"/>
          <p:cNvSpPr/>
          <p:nvPr/>
        </p:nvSpPr>
        <p:spPr>
          <a:xfrm>
            <a:off x="6167120" y="1868494"/>
            <a:ext cx="3013471" cy="584771"/>
          </a:xfrm>
          <a:prstGeom prst="rect">
            <a:avLst/>
          </a:prstGeom>
          <a:solidFill>
            <a:srgbClr val="2DA5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Grand opening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  <a:endParaRPr sz="12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082385" y="2962777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Connector 24"/>
          <p:cNvCxnSpPr/>
          <p:nvPr/>
        </p:nvCxnSpPr>
        <p:spPr>
          <a:xfrm>
            <a:off x="6171355" y="3007916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409530" y="5739184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dirty="0" smtClean="0">
                <a:sym typeface="Calibri"/>
              </a:rPr>
              <a:t>investment</a:t>
            </a:r>
            <a:endParaRPr lang="en-US" b="1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1459" y="5739184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dirty="0" smtClean="0">
                <a:sym typeface="Calibri"/>
              </a:rPr>
              <a:t>investment</a:t>
            </a:r>
            <a:endParaRPr lang="en-US" b="1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9690" y="5739184"/>
            <a:ext cx="230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dirty="0" smtClean="0">
                <a:sym typeface="Calibri"/>
              </a:rPr>
              <a:t>investment</a:t>
            </a:r>
            <a:endParaRPr lang="en-US" b="1" dirty="0">
              <a:solidFill>
                <a:srgbClr val="2DA5D7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3363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476" y="173694"/>
            <a:ext cx="8081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3200" b="1" dirty="0">
                <a:solidFill>
                  <a:srgbClr val="01588E"/>
                </a:solidFill>
                <a:sym typeface="Calibri"/>
              </a:rPr>
              <a:t>Three approaches to </a:t>
            </a:r>
            <a:r>
              <a:rPr lang="en-US" sz="3200" b="1" dirty="0" smtClean="0">
                <a:solidFill>
                  <a:srgbClr val="01588E"/>
                </a:solidFill>
                <a:sym typeface="Calibri"/>
              </a:rPr>
              <a:t>using</a:t>
            </a:r>
            <a:br>
              <a:rPr lang="en-US" sz="3200" b="1" dirty="0" smtClean="0">
                <a:solidFill>
                  <a:srgbClr val="01588E"/>
                </a:solidFill>
                <a:sym typeface="Calibri"/>
              </a:rPr>
            </a:br>
            <a:r>
              <a:rPr lang="en-US" sz="3200" b="1" dirty="0" smtClean="0">
                <a:solidFill>
                  <a:srgbClr val="01588E"/>
                </a:solidFill>
                <a:sym typeface="Calibri"/>
              </a:rPr>
              <a:t>AM/FM </a:t>
            </a:r>
            <a:r>
              <a:rPr lang="en-US" sz="3200" b="1" dirty="0">
                <a:solidFill>
                  <a:srgbClr val="01588E"/>
                </a:solidFill>
                <a:sym typeface="Calibri"/>
              </a:rPr>
              <a:t>radio to grow your business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418" y="2959340"/>
            <a:ext cx="2306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dirty="0">
                <a:sym typeface="Calibri"/>
              </a:rPr>
              <a:t>Reaches </a:t>
            </a:r>
            <a:r>
              <a:rPr lang="en-US" sz="2000" b="1" dirty="0">
                <a:solidFill>
                  <a:srgbClr val="2DA5D7"/>
                </a:solidFill>
                <a:sym typeface="Calibri"/>
              </a:rPr>
              <a:t>half</a:t>
            </a:r>
            <a:r>
              <a:rPr lang="en-US" sz="2000" dirty="0">
                <a:sym typeface="Calibri"/>
              </a:rPr>
              <a:t> of the station audience an average of </a:t>
            </a:r>
            <a:r>
              <a:rPr lang="en-US" sz="2000" b="1" dirty="0">
                <a:solidFill>
                  <a:srgbClr val="2DA5D7"/>
                </a:solidFill>
                <a:sym typeface="Calibri"/>
              </a:rPr>
              <a:t>2 times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7288" y="2959340"/>
            <a:ext cx="2609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dirty="0">
                <a:sym typeface="Calibri"/>
              </a:rPr>
              <a:t>Reaches</a:t>
            </a:r>
            <a:br>
              <a:rPr lang="en-US" sz="2000" dirty="0">
                <a:sym typeface="Calibri"/>
              </a:rPr>
            </a:br>
            <a:r>
              <a:rPr lang="en-US" sz="2000" b="1" dirty="0">
                <a:solidFill>
                  <a:srgbClr val="2DA5D7"/>
                </a:solidFill>
                <a:sym typeface="Calibri"/>
              </a:rPr>
              <a:t>two-thirds</a:t>
            </a:r>
            <a:r>
              <a:rPr lang="en-US" sz="2000" dirty="0">
                <a:sym typeface="Calibri"/>
              </a:rPr>
              <a:t> of the station audience an average of </a:t>
            </a:r>
            <a:r>
              <a:rPr lang="en-US" sz="2000" b="1" dirty="0">
                <a:solidFill>
                  <a:srgbClr val="2DA5D7"/>
                </a:solidFill>
                <a:sym typeface="Calibri"/>
              </a:rPr>
              <a:t>3 times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2959340"/>
            <a:ext cx="2507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000" dirty="0">
                <a:sym typeface="Calibri"/>
              </a:rPr>
              <a:t>Reaches </a:t>
            </a:r>
            <a:r>
              <a:rPr lang="en-US" sz="2000" b="1" dirty="0">
                <a:solidFill>
                  <a:srgbClr val="2DA5D7"/>
                </a:solidFill>
                <a:sym typeface="Calibri"/>
              </a:rPr>
              <a:t>78%</a:t>
            </a:r>
            <a:r>
              <a:rPr lang="en-US" sz="2000" dirty="0">
                <a:sym typeface="Calibri"/>
              </a:rPr>
              <a:t> of</a:t>
            </a:r>
            <a:br>
              <a:rPr lang="en-US" sz="2000" dirty="0">
                <a:sym typeface="Calibri"/>
              </a:rPr>
            </a:br>
            <a:r>
              <a:rPr lang="en-US" sz="2000" dirty="0">
                <a:sym typeface="Calibri"/>
              </a:rPr>
              <a:t>the station audience an average of</a:t>
            </a:r>
          </a:p>
          <a:p>
            <a:pPr algn="ctr" defTabSz="457189"/>
            <a:r>
              <a:rPr lang="en-US" sz="2000" b="1" dirty="0">
                <a:solidFill>
                  <a:srgbClr val="2DA5D7"/>
                </a:solidFill>
                <a:sym typeface="Calibri"/>
              </a:rPr>
              <a:t>4.3 times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530" y="4944588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sz="2400" dirty="0" smtClean="0">
                <a:sym typeface="Calibri"/>
              </a:rPr>
              <a:t>investment</a:t>
            </a:r>
            <a:endParaRPr lang="en-US" sz="2400" b="1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1459" y="4944588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sz="2400" dirty="0" smtClean="0">
                <a:sym typeface="Calibri"/>
              </a:rPr>
              <a:t>investment</a:t>
            </a:r>
            <a:endParaRPr lang="en-US" sz="2400" b="1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9690" y="4944588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2400" b="1" dirty="0" smtClean="0">
                <a:solidFill>
                  <a:srgbClr val="2DA5D7"/>
                </a:solidFill>
                <a:sym typeface="Calibri"/>
              </a:rPr>
              <a:t>$X </a:t>
            </a:r>
            <a:r>
              <a:rPr lang="en-US" sz="2400" dirty="0" smtClean="0">
                <a:sym typeface="Calibri"/>
              </a:rPr>
              <a:t>investment</a:t>
            </a:r>
            <a:endParaRPr lang="en-US" sz="2400" b="1" dirty="0">
              <a:solidFill>
                <a:srgbClr val="2DA5D7"/>
              </a:solidFill>
              <a:sym typeface="Calibri"/>
            </a:endParaRPr>
          </a:p>
        </p:txBody>
      </p:sp>
      <p:sp>
        <p:nvSpPr>
          <p:cNvPr id="15" name="Shape 100"/>
          <p:cNvSpPr/>
          <p:nvPr/>
        </p:nvSpPr>
        <p:spPr>
          <a:xfrm>
            <a:off x="4306" y="1542818"/>
            <a:ext cx="3043694" cy="584771"/>
          </a:xfrm>
          <a:prstGeom prst="rect">
            <a:avLst/>
          </a:prstGeom>
          <a:solidFill>
            <a:srgbClr val="1F8E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Image awareness 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7" name="Shape 100"/>
          <p:cNvSpPr/>
          <p:nvPr/>
        </p:nvSpPr>
        <p:spPr>
          <a:xfrm>
            <a:off x="3048000" y="1542818"/>
            <a:ext cx="3119120" cy="584771"/>
          </a:xfrm>
          <a:prstGeom prst="rect">
            <a:avLst/>
          </a:prstGeom>
          <a:solidFill>
            <a:srgbClr val="0770B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High impact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9" name="Shape 100"/>
          <p:cNvSpPr/>
          <p:nvPr/>
        </p:nvSpPr>
        <p:spPr>
          <a:xfrm>
            <a:off x="6167120" y="1542818"/>
            <a:ext cx="3013471" cy="584771"/>
          </a:xfrm>
          <a:prstGeom prst="rect">
            <a:avLst/>
          </a:prstGeom>
          <a:solidFill>
            <a:srgbClr val="2DA5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600" b="1" dirty="0" smtClean="0">
                <a:solidFill>
                  <a:schemeClr val="bg1"/>
                </a:solidFill>
              </a:rPr>
              <a:t>Grand opening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campaign</a:t>
            </a:r>
            <a:endParaRPr sz="12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082385" y="2637101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/>
          <p:cNvCxnSpPr/>
          <p:nvPr/>
        </p:nvCxnSpPr>
        <p:spPr>
          <a:xfrm>
            <a:off x="6171355" y="2682240"/>
            <a:ext cx="1" cy="301752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2941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13867</TotalTime>
  <Words>279</Words>
  <Application>Microsoft Office PowerPoint</Application>
  <PresentationFormat>On-screen Show (4:3)</PresentationFormat>
  <Paragraphs>80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Sarah</cp:lastModifiedBy>
  <cp:revision>528</cp:revision>
  <cp:lastPrinted>2018-05-08T16:45:16Z</cp:lastPrinted>
  <dcterms:modified xsi:type="dcterms:W3CDTF">2020-09-08T15:36:53Z</dcterms:modified>
</cp:coreProperties>
</file>