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487" r:id="rId2"/>
  </p:sldIdLst>
  <p:sldSz cx="9144000" cy="6858000" type="screen4x3"/>
  <p:notesSz cx="7315200" cy="96012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63"/>
    <a:srgbClr val="01588E"/>
    <a:srgbClr val="2DA5D7"/>
    <a:srgbClr val="000000"/>
    <a:srgbClr val="929191"/>
    <a:srgbClr val="666666"/>
    <a:srgbClr val="004C93"/>
    <a:srgbClr val="0053A0"/>
    <a:srgbClr val="1C61A0"/>
    <a:srgbClr val="164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5" autoAdjust="0"/>
    <p:restoredTop sz="94025" autoAdjust="0"/>
  </p:normalViewPr>
  <p:slideViewPr>
    <p:cSldViewPr snapToGrid="0" snapToObjects="1">
      <p:cViewPr varScale="1">
        <p:scale>
          <a:sx n="106" d="100"/>
          <a:sy n="106" d="100"/>
        </p:scale>
        <p:origin x="1098" y="96"/>
      </p:cViewPr>
      <p:guideLst>
        <p:guide orient="horz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80"/>
    </p:cViewPr>
  </p:sorterViewPr>
  <p:notesViewPr>
    <p:cSldViewPr snapToGrid="0" snapToObjects="1">
      <p:cViewPr varScale="1">
        <p:scale>
          <a:sx n="114" d="100"/>
          <a:sy n="114" d="100"/>
        </p:scale>
        <p:origin x="-5336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F8516-2899-B645-A02E-84909ADB0A7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  <p:txBody>
          <a:bodyPr lIns="96647" tIns="48324" rIns="96647" bIns="48324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75360" y="4560570"/>
            <a:ext cx="5364480" cy="4320540"/>
          </a:xfrm>
          <a:prstGeom prst="rect">
            <a:avLst/>
          </a:prstGeom>
        </p:spPr>
        <p:txBody>
          <a:bodyPr lIns="96647" tIns="48324" rIns="96647" bIns="48324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>
            <a:extLst/>
          </a:blip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11358"/>
            <a:ext cx="9143999" cy="617538"/>
          </a:xfrm>
        </p:spPr>
        <p:txBody>
          <a:bodyPr>
            <a:noAutofit/>
          </a:bodyPr>
          <a:lstStyle/>
          <a:p>
            <a:pPr algn="ctr"/>
            <a:r>
              <a:rPr lang="en-US" sz="2200" dirty="0" smtClean="0"/>
              <a:t>Nielsen case studies:</a:t>
            </a:r>
            <a:br>
              <a:rPr lang="en-US" sz="2200" dirty="0" smtClean="0"/>
            </a:br>
            <a:r>
              <a:rPr lang="en-US" sz="2200" dirty="0" smtClean="0"/>
              <a:t>AM/FM </a:t>
            </a:r>
            <a:r>
              <a:rPr lang="en-US" sz="2200" dirty="0"/>
              <a:t>radio </a:t>
            </a:r>
            <a:r>
              <a:rPr lang="en-US" sz="2200" dirty="0" smtClean="0"/>
              <a:t>makes your TV better by adding significant </a:t>
            </a:r>
            <a:r>
              <a:rPr lang="en-US" sz="2200" dirty="0"/>
              <a:t>incremental reach </a:t>
            </a:r>
            <a:r>
              <a:rPr lang="en-US" sz="2200" dirty="0" smtClean="0"/>
              <a:t>across various categories and demographics</a:t>
            </a:r>
            <a:endParaRPr lang="en-US" sz="2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679458"/>
              </p:ext>
            </p:extLst>
          </p:nvPr>
        </p:nvGraphicFramePr>
        <p:xfrm>
          <a:off x="318229" y="1670376"/>
          <a:ext cx="4504787" cy="3462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6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84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06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306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306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306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40886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Incremental reach by age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3412813268"/>
                  </a:ext>
                </a:extLst>
              </a:tr>
              <a:tr h="44088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Category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P6+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P18-34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P18-49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P35-54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P55+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3881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Quick service restaurant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+31%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entury Gothic"/>
                        </a:rPr>
                        <a:t>+46%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+30%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+32%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+31%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9199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Home improvement retailer*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+18%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entury Gothic"/>
                        </a:rPr>
                        <a:t>+42%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+35%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+25%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+11%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0886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Courier services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+18%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entury Gothic"/>
                        </a:rPr>
                        <a:t>+39%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+33%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+24%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+9%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0886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Wireless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+17%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entury Gothic"/>
                        </a:rPr>
                        <a:t>+35%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+30%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+22%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+8%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0886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Retailer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+18%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entury Gothic"/>
                        </a:rPr>
                        <a:t>+41%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+37%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+30%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+10%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54044" y="1650049"/>
            <a:ext cx="3458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hangingPunct="1"/>
            <a:r>
              <a:rPr lang="en-US" b="1" kern="1200" dirty="0">
                <a:solidFill>
                  <a:schemeClr val="tx1"/>
                </a:solidFill>
                <a:latin typeface="Century Gothic"/>
                <a:ea typeface="+mn-ea"/>
                <a:cs typeface="+mn-cs"/>
              </a:rPr>
              <a:t>Average incremental reach by age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450" y="6491422"/>
            <a:ext cx="625404" cy="22014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93829549-43B0-424E-B8BD-3C31EAE8323C}"/>
              </a:ext>
            </a:extLst>
          </p:cNvPr>
          <p:cNvCxnSpPr>
            <a:cxnSpLocks/>
          </p:cNvCxnSpPr>
          <p:nvPr/>
        </p:nvCxnSpPr>
        <p:spPr>
          <a:xfrm>
            <a:off x="5184423" y="2600964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Box 8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 STATION LOGO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  <p:sp>
        <p:nvSpPr>
          <p:cNvPr id="13" name="Shape 160">
            <a:extLst>
              <a:ext uri="{FF2B5EF4-FFF2-40B4-BE49-F238E27FC236}">
                <a16:creationId xmlns:a16="http://schemas.microsoft.com/office/drawing/2014/main" xmlns="" id="{4F048904-588A-0642-BD41-9EBE7461E7B2}"/>
              </a:ext>
            </a:extLst>
          </p:cNvPr>
          <p:cNvSpPr/>
          <p:nvPr/>
        </p:nvSpPr>
        <p:spPr>
          <a:xfrm>
            <a:off x="59932" y="6376682"/>
            <a:ext cx="6813518" cy="430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957" tIns="60957" rIns="60957" bIns="60957">
            <a:spAutoFit/>
          </a:bodyPr>
          <a:lstStyle/>
          <a:p>
            <a:pPr lvl="0" defTabSz="457189"/>
            <a:r>
              <a:rPr lang="en-US" sz="1000" kern="1200" dirty="0">
                <a:ea typeface="Century Gothic"/>
                <a:cs typeface="Century Gothic"/>
                <a:sym typeface="Century Gothic"/>
              </a:rPr>
              <a:t>Source: Nielsen PPM Custom Analysis, Aggregate of Incremental Reach Studies conducted in 2019/2020; </a:t>
            </a:r>
            <a:r>
              <a:rPr lang="en-US" sz="1000" kern="1200" dirty="0" smtClean="0">
                <a:ea typeface="Century Gothic"/>
                <a:cs typeface="Century Gothic"/>
                <a:sym typeface="Century Gothic"/>
              </a:rPr>
              <a:t>*Home </a:t>
            </a:r>
            <a:r>
              <a:rPr lang="en-US" sz="1000" kern="1200" dirty="0">
                <a:ea typeface="Century Gothic"/>
                <a:cs typeface="Century Gothic"/>
                <a:sym typeface="Century Gothic"/>
              </a:rPr>
              <a:t>Improvement reflects P35-64, not P35-54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9758" y="2245771"/>
            <a:ext cx="3432788" cy="29974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228" y="5350354"/>
            <a:ext cx="8468603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chemeClr val="tx1"/>
                </a:solidFill>
              </a:rPr>
              <a:t>How to read: </a:t>
            </a:r>
            <a:r>
              <a:rPr lang="en-US" sz="1600" dirty="0" smtClean="0">
                <a:solidFill>
                  <a:schemeClr val="tx1"/>
                </a:solidFill>
              </a:rPr>
              <a:t>For a quick service restaurant, AM/FM radio boosted reach +46% among new/different persons 18-34 who were not reached by the TV buy.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7562192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13857</TotalTime>
  <Words>165</Words>
  <Application>Microsoft Office PowerPoint</Application>
  <PresentationFormat>On-screen Show (4:3)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Helvetica</vt:lpstr>
      <vt:lpstr>Office Theme</vt:lpstr>
      <vt:lpstr>Nielsen case studies: AM/FM radio makes your TV better by adding significant incremental reach across various categories and demographics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George King</cp:lastModifiedBy>
  <cp:revision>536</cp:revision>
  <cp:lastPrinted>2018-05-08T16:45:16Z</cp:lastPrinted>
  <dcterms:modified xsi:type="dcterms:W3CDTF">2020-07-16T13:51:10Z</dcterms:modified>
</cp:coreProperties>
</file>