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59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1C61A0"/>
    <a:srgbClr val="0773B1"/>
    <a:srgbClr val="003463"/>
    <a:srgbClr val="01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707" autoAdjust="0"/>
  </p:normalViewPr>
  <p:slideViewPr>
    <p:cSldViewPr snapToGrid="0">
      <p:cViewPr varScale="1">
        <p:scale>
          <a:sx n="112" d="100"/>
          <a:sy n="112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52B4-98B8-45DC-ADA3-408C1E425E3E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3F98-392B-44D5-9ADE-F02FB02322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8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58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22667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48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5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40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36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96716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297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2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829" y="1445442"/>
            <a:ext cx="3038782" cy="640080"/>
          </a:xfrm>
          <a:prstGeom prst="rect">
            <a:avLst/>
          </a:prstGeom>
          <a:solidFill>
            <a:srgbClr val="0773B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8557" y="1445442"/>
            <a:ext cx="3122672" cy="640080"/>
          </a:xfrm>
          <a:prstGeom prst="rect">
            <a:avLst/>
          </a:prstGeom>
          <a:solidFill>
            <a:srgbClr val="1C61A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5218" y="1445442"/>
            <a:ext cx="3038782" cy="640080"/>
          </a:xfrm>
          <a:prstGeom prst="rect">
            <a:avLst/>
          </a:prstGeom>
          <a:solidFill>
            <a:srgbClr val="2DA5D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Shape 160">
            <a:extLst>
              <a:ext uri="{FF2B5EF4-FFF2-40B4-BE49-F238E27FC236}">
                <a16:creationId xmlns:a16="http://schemas.microsoft.com/office/drawing/2014/main" xmlns="" id="{4F048904-588A-0642-BD41-9EBE7461E7B2}"/>
              </a:ext>
            </a:extLst>
          </p:cNvPr>
          <p:cNvSpPr/>
          <p:nvPr/>
        </p:nvSpPr>
        <p:spPr>
          <a:xfrm>
            <a:off x="59932" y="6188792"/>
            <a:ext cx="7127630" cy="58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 hangingPunct="0"/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Source: Reach/AQH: Nielsen February-March-April 2020 CDM / 44 Market Total / M-Su 6a-12M / Persons 12+ / Weekly </a:t>
            </a:r>
            <a:r>
              <a:rPr lang="en-US" sz="1000" dirty="0" err="1" smtClean="0">
                <a:ea typeface="Century Gothic"/>
                <a:cs typeface="Century Gothic"/>
                <a:sym typeface="Century Gothic"/>
              </a:rPr>
              <a:t>Cume</a:t>
            </a:r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 Persons / AQH Persons (Persons Using Radio</a:t>
            </a:r>
            <a:r>
              <a:rPr lang="en-US" sz="1000" dirty="0">
                <a:ea typeface="Century Gothic"/>
                <a:cs typeface="Century Gothic"/>
                <a:sym typeface="Century Gothic"/>
              </a:rPr>
              <a:t>); </a:t>
            </a:r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Miles traveled: </a:t>
            </a:r>
            <a:r>
              <a:rPr lang="en-US" sz="1000" dirty="0" err="1">
                <a:ea typeface="Century Gothic"/>
                <a:cs typeface="Century Gothic"/>
                <a:sym typeface="Century Gothic"/>
              </a:rPr>
              <a:t>Geopath</a:t>
            </a:r>
            <a:r>
              <a:rPr lang="en-US" sz="1000" dirty="0">
                <a:ea typeface="Century Gothic"/>
                <a:cs typeface="Century Gothic"/>
                <a:sym typeface="Century Gothic"/>
              </a:rPr>
              <a:t> miles traveled by date, </a:t>
            </a:r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as of the week of 5/18-5/24, </a:t>
            </a:r>
            <a:r>
              <a:rPr lang="en-US" sz="1000" dirty="0" err="1" smtClean="0">
                <a:ea typeface="Century Gothic"/>
                <a:cs typeface="Century Gothic"/>
                <a:sym typeface="Century Gothic"/>
              </a:rPr>
              <a:t>Geopath</a:t>
            </a:r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 dirty="0">
                <a:ea typeface="Century Gothic"/>
                <a:cs typeface="Century Gothic"/>
                <a:sym typeface="Century Gothic"/>
              </a:rPr>
              <a:t>is the audience measurement service for the U.S. Outdoor advertising </a:t>
            </a:r>
            <a:r>
              <a:rPr lang="en-US" sz="1000" dirty="0" smtClean="0">
                <a:ea typeface="Century Gothic"/>
                <a:cs typeface="Century Gothic"/>
                <a:sym typeface="Century Gothic"/>
              </a:rPr>
              <a:t>industry</a:t>
            </a:r>
            <a:endParaRPr lang="en-US" sz="1000" dirty="0"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A58526-8BA1-4F8E-A449-CEB84495CBA2}"/>
              </a:ext>
            </a:extLst>
          </p:cNvPr>
          <p:cNvSpPr/>
          <p:nvPr/>
        </p:nvSpPr>
        <p:spPr>
          <a:xfrm>
            <a:off x="46655" y="458358"/>
            <a:ext cx="9050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"/>
              </a:rPr>
              <a:t>In towns like ours, AM/FM radio is still strong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029" y="1565430"/>
            <a:ext cx="91306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Reach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036" y="1565430"/>
            <a:ext cx="180914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Miles traveled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131229" y="286571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/>
          <p:cNvSpPr/>
          <p:nvPr/>
        </p:nvSpPr>
        <p:spPr>
          <a:xfrm>
            <a:off x="67282" y="2697381"/>
            <a:ext cx="288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AM/FM radio </a:t>
            </a:r>
            <a:r>
              <a:rPr lang="en-US" sz="2000" dirty="0" smtClean="0"/>
              <a:t>retains</a:t>
            </a:r>
          </a:p>
          <a:p>
            <a:pPr algn="ctr"/>
            <a:r>
              <a:rPr lang="en-US" sz="4000" b="1" dirty="0" smtClean="0">
                <a:solidFill>
                  <a:srgbClr val="003463"/>
                </a:solidFill>
              </a:rPr>
              <a:t>99%</a:t>
            </a:r>
          </a:p>
          <a:p>
            <a:pPr algn="ctr"/>
            <a:r>
              <a:rPr lang="en-US" sz="2000" dirty="0" smtClean="0"/>
              <a:t>of </a:t>
            </a:r>
            <a:r>
              <a:rPr lang="en-US" sz="2000" dirty="0"/>
              <a:t>weekly reach in </a:t>
            </a:r>
            <a:r>
              <a:rPr lang="en-US" sz="2000" dirty="0" smtClean="0"/>
              <a:t>diary markets February/March/</a:t>
            </a:r>
            <a:br>
              <a:rPr lang="en-US" sz="2000" dirty="0" smtClean="0"/>
            </a:br>
            <a:r>
              <a:rPr lang="en-US" sz="2000" dirty="0" smtClean="0"/>
              <a:t>April versus</a:t>
            </a:r>
          </a:p>
          <a:p>
            <a:pPr algn="ctr"/>
            <a:r>
              <a:rPr lang="en-US" sz="2000" dirty="0"/>
              <a:t>January/February/</a:t>
            </a:r>
          </a:p>
          <a:p>
            <a:pPr algn="ctr"/>
            <a:r>
              <a:rPr lang="en-US" sz="2000" dirty="0" smtClean="0"/>
              <a:t>March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28308" y="1411541"/>
            <a:ext cx="308317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Average quarter-hour audience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596" y="2697381"/>
            <a:ext cx="3012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dirty="0"/>
              <a:t>AM/FM radio retains </a:t>
            </a:r>
            <a:r>
              <a:rPr lang="en" sz="4000" b="1" dirty="0">
                <a:solidFill>
                  <a:srgbClr val="003463"/>
                </a:solidFill>
              </a:rPr>
              <a:t>98%</a:t>
            </a:r>
          </a:p>
          <a:p>
            <a:pPr algn="ctr"/>
            <a:r>
              <a:rPr lang="en" sz="2000" dirty="0" smtClean="0"/>
              <a:t>of </a:t>
            </a:r>
            <a:r>
              <a:rPr lang="en" sz="2000" dirty="0"/>
              <a:t>its AQH audience in </a:t>
            </a:r>
            <a:r>
              <a:rPr lang="en" sz="2000" dirty="0" smtClean="0"/>
              <a:t>diary markets </a:t>
            </a:r>
            <a:r>
              <a:rPr lang="en-US" sz="2000" dirty="0"/>
              <a:t>February/March/</a:t>
            </a:r>
            <a:br>
              <a:rPr lang="en-US" sz="2000" dirty="0"/>
            </a:br>
            <a:r>
              <a:rPr lang="en-US" sz="2000" dirty="0"/>
              <a:t>April versus</a:t>
            </a:r>
          </a:p>
          <a:p>
            <a:pPr algn="ctr"/>
            <a:r>
              <a:rPr lang="en-US" sz="2000" dirty="0"/>
              <a:t>January/February/</a:t>
            </a:r>
          </a:p>
          <a:p>
            <a:pPr algn="ctr"/>
            <a:r>
              <a:rPr lang="en-US" sz="2000" dirty="0"/>
              <a:t>March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37138" y="2697381"/>
            <a:ext cx="2574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Miles </a:t>
            </a:r>
            <a:r>
              <a:rPr lang="en-US" sz="2000" dirty="0"/>
              <a:t>traveled volumes </a:t>
            </a:r>
            <a:r>
              <a:rPr lang="en-US" sz="2000" dirty="0" smtClean="0"/>
              <a:t>are on par with the same week from </a:t>
            </a:r>
            <a:r>
              <a:rPr lang="en-US" sz="2000" smtClean="0"/>
              <a:t>the last </a:t>
            </a:r>
            <a:r>
              <a:rPr lang="en-US" sz="2000" dirty="0"/>
              <a:t>year </a:t>
            </a:r>
            <a:r>
              <a:rPr lang="en-US" sz="2000" dirty="0" smtClean="0"/>
              <a:t>in markets ranked 101+</a:t>
            </a:r>
            <a:endParaRPr lang="en-US" sz="2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38782" y="286571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09" y="4774979"/>
            <a:ext cx="1625600" cy="7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76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126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Faison</dc:creator>
  <cp:lastModifiedBy>George King</cp:lastModifiedBy>
  <cp:revision>129</cp:revision>
  <dcterms:created xsi:type="dcterms:W3CDTF">2020-04-14T15:13:26Z</dcterms:created>
  <dcterms:modified xsi:type="dcterms:W3CDTF">2020-06-15T15:10:50Z</dcterms:modified>
</cp:coreProperties>
</file>