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663" r:id="rId2"/>
    <p:sldId id="665" r:id="rId3"/>
  </p:sldIdLst>
  <p:sldSz cx="9144000" cy="6858000" type="screen4x3"/>
  <p:notesSz cx="7315200" cy="96012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1pPr>
    <a:lvl2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2pPr>
    <a:lvl3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3pPr>
    <a:lvl4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4pPr>
    <a:lvl5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5pPr>
    <a:lvl6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6pPr>
    <a:lvl7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7pPr>
    <a:lvl8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8pPr>
    <a:lvl9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287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oshana Shapiro" initials="SS" lastIdx="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463"/>
    <a:srgbClr val="01588E"/>
    <a:srgbClr val="002063"/>
    <a:srgbClr val="2DA5D7"/>
    <a:srgbClr val="0773B1"/>
    <a:srgbClr val="1C61A0"/>
    <a:srgbClr val="000000"/>
    <a:srgbClr val="929191"/>
    <a:srgbClr val="666666"/>
    <a:srgbClr val="004C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BD1DF"/>
          </a:solidFill>
        </a:fill>
      </a:tcStyle>
    </a:wholeTbl>
    <a:band2H>
      <a:tcTxStyle/>
      <a:tcStyle>
        <a:tcBdr/>
        <a:fill>
          <a:solidFill>
            <a:srgbClr val="E7EA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DD6"/>
          </a:solidFill>
        </a:fill>
      </a:tcStyle>
    </a:wholeTbl>
    <a:band2H>
      <a:tcTxStyle/>
      <a:tcStyle>
        <a:tcBdr/>
        <a:fill>
          <a:solidFill>
            <a:srgbClr val="E6E7EC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4E4E4"/>
          </a:solidFill>
        </a:fill>
      </a:tcStyle>
    </a:wholeTbl>
    <a:band2H>
      <a:tcTxStyle/>
      <a:tcStyle>
        <a:tcBdr/>
        <a:fill>
          <a:solidFill>
            <a:srgbClr val="F2F2F2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73" autoAdjust="0"/>
    <p:restoredTop sz="94025" autoAdjust="0"/>
  </p:normalViewPr>
  <p:slideViewPr>
    <p:cSldViewPr snapToGrid="0" snapToObjects="1">
      <p:cViewPr varScale="1">
        <p:scale>
          <a:sx n="57" d="100"/>
          <a:sy n="57" d="100"/>
        </p:scale>
        <p:origin x="67" y="101"/>
      </p:cViewPr>
      <p:guideLst>
        <p:guide orient="horz"/>
        <p:guide pos="287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6960"/>
    </p:cViewPr>
  </p:sorterViewPr>
  <p:notesViewPr>
    <p:cSldViewPr snapToGrid="0" snapToObjects="1">
      <p:cViewPr varScale="1">
        <p:scale>
          <a:sx n="114" d="100"/>
          <a:sy n="114" d="100"/>
        </p:scale>
        <p:origin x="-5336" y="-104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handoutMaster" Target="handoutMasters/handoutMaster1.xml"/><Relationship Id="rId10" Type="http://schemas.openxmlformats.org/officeDocument/2006/relationships/tableStyles" Target="tableStyles.xml"/><Relationship Id="rId4" Type="http://schemas.openxmlformats.org/officeDocument/2006/relationships/notesMaster" Target="notesMasters/notesMaster1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1F8516-2899-B645-A02E-84909ADB0A76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A25E00-2D9F-B043-A07D-560D63B3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0497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</p:spPr>
        <p:txBody>
          <a:bodyPr lIns="96647" tIns="48324" rIns="96647" bIns="48324"/>
          <a:lstStyle/>
          <a:p>
            <a:endParaRPr/>
          </a:p>
        </p:txBody>
      </p:sp>
      <p:sp>
        <p:nvSpPr>
          <p:cNvPr id="95" name="Shape 95"/>
          <p:cNvSpPr>
            <a:spLocks noGrp="1"/>
          </p:cNvSpPr>
          <p:nvPr>
            <p:ph type="body" sz="quarter" idx="1"/>
          </p:nvPr>
        </p:nvSpPr>
        <p:spPr>
          <a:xfrm>
            <a:off x="975360" y="4560570"/>
            <a:ext cx="5364480" cy="4320540"/>
          </a:xfrm>
          <a:prstGeom prst="rect">
            <a:avLst/>
          </a:prstGeom>
        </p:spPr>
        <p:txBody>
          <a:bodyPr lIns="96647" tIns="48324" rIns="96647" bIns="48324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41518074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1200">
        <a:latin typeface="+mn-lt"/>
        <a:ea typeface="+mn-ea"/>
        <a:cs typeface="+mn-cs"/>
        <a:sym typeface="Calibri"/>
      </a:defRPr>
    </a:lvl1pPr>
    <a:lvl2pPr indent="228600" defTabSz="457200" latinLnBrk="0">
      <a:defRPr sz="1200">
        <a:latin typeface="+mn-lt"/>
        <a:ea typeface="+mn-ea"/>
        <a:cs typeface="+mn-cs"/>
        <a:sym typeface="Calibri"/>
      </a:defRPr>
    </a:lvl2pPr>
    <a:lvl3pPr indent="457200" defTabSz="457200" latinLnBrk="0">
      <a:defRPr sz="1200">
        <a:latin typeface="+mn-lt"/>
        <a:ea typeface="+mn-ea"/>
        <a:cs typeface="+mn-cs"/>
        <a:sym typeface="Calibri"/>
      </a:defRPr>
    </a:lvl3pPr>
    <a:lvl4pPr indent="685800" defTabSz="457200" latinLnBrk="0">
      <a:defRPr sz="1200">
        <a:latin typeface="+mn-lt"/>
        <a:ea typeface="+mn-ea"/>
        <a:cs typeface="+mn-cs"/>
        <a:sym typeface="Calibri"/>
      </a:defRPr>
    </a:lvl4pPr>
    <a:lvl5pPr indent="914400" defTabSz="457200" latinLnBrk="0">
      <a:defRPr sz="1200">
        <a:latin typeface="+mn-lt"/>
        <a:ea typeface="+mn-ea"/>
        <a:cs typeface="+mn-cs"/>
        <a:sym typeface="Calibri"/>
      </a:defRPr>
    </a:lvl5pPr>
    <a:lvl6pPr indent="1143000" defTabSz="457200" latinLnBrk="0">
      <a:defRPr sz="1200">
        <a:latin typeface="+mn-lt"/>
        <a:ea typeface="+mn-ea"/>
        <a:cs typeface="+mn-cs"/>
        <a:sym typeface="Calibri"/>
      </a:defRPr>
    </a:lvl6pPr>
    <a:lvl7pPr indent="1371600" defTabSz="457200" latinLnBrk="0">
      <a:defRPr sz="1200">
        <a:latin typeface="+mn-lt"/>
        <a:ea typeface="+mn-ea"/>
        <a:cs typeface="+mn-cs"/>
        <a:sym typeface="Calibri"/>
      </a:defRPr>
    </a:lvl7pPr>
    <a:lvl8pPr indent="1600200" defTabSz="457200" latinLnBrk="0">
      <a:defRPr sz="1200">
        <a:latin typeface="+mn-lt"/>
        <a:ea typeface="+mn-ea"/>
        <a:cs typeface="+mn-cs"/>
        <a:sym typeface="Calibri"/>
      </a:defRPr>
    </a:lvl8pPr>
    <a:lvl9pPr indent="1828800" defTabSz="4572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6" name="Google Shape;1156;p12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79" cy="4224814"/>
          </a:xfrm>
          <a:prstGeom prst="rect">
            <a:avLst/>
          </a:prstGeom>
        </p:spPr>
        <p:txBody>
          <a:bodyPr spcFirstLastPara="1" wrap="square" lIns="94213" tIns="94213" rIns="94213" bIns="94213" anchor="t" anchorCtr="0">
            <a:noAutofit/>
          </a:bodyPr>
          <a:lstStyle/>
          <a:p>
            <a:pPr marL="0" indent="0"/>
            <a:endParaRPr dirty="0"/>
          </a:p>
        </p:txBody>
      </p:sp>
      <p:sp>
        <p:nvSpPr>
          <p:cNvPr id="1157" name="Google Shape;115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2650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695746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6" name="Google Shape;1156;p12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79" cy="4224814"/>
          </a:xfrm>
          <a:prstGeom prst="rect">
            <a:avLst/>
          </a:prstGeom>
        </p:spPr>
        <p:txBody>
          <a:bodyPr spcFirstLastPara="1" wrap="square" lIns="94213" tIns="94213" rIns="94213" bIns="94213" anchor="t" anchorCtr="0">
            <a:noAutofit/>
          </a:bodyPr>
          <a:lstStyle/>
          <a:p>
            <a:pPr marL="0" indent="0"/>
            <a:endParaRPr dirty="0"/>
          </a:p>
        </p:txBody>
      </p:sp>
      <p:sp>
        <p:nvSpPr>
          <p:cNvPr id="1157" name="Google Shape;115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2650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896462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-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verImage_10x75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 descr="Cumulus_Curve2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7536" y="-1"/>
            <a:ext cx="6125608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426513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White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umulus-WhiteBKG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741"/>
          <a:stretch/>
        </p:blipFill>
        <p:spPr>
          <a:xfrm>
            <a:off x="1" y="5537200"/>
            <a:ext cx="9135879" cy="1320800"/>
          </a:xfrm>
          <a:prstGeom prst="rect">
            <a:avLst/>
          </a:prstGeom>
        </p:spPr>
      </p:pic>
      <p:cxnSp>
        <p:nvCxnSpPr>
          <p:cNvPr id="5" name="Straight Connector 4"/>
          <p:cNvCxnSpPr/>
          <p:nvPr userDrawn="1"/>
        </p:nvCxnSpPr>
        <p:spPr>
          <a:xfrm>
            <a:off x="-1588" y="1231900"/>
            <a:ext cx="9145588" cy="0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3" name="Content Placeholder 2"/>
          <p:cNvSpPr>
            <a:spLocks noGrp="1"/>
          </p:cNvSpPr>
          <p:nvPr>
            <p:ph sz="quarter" idx="10"/>
          </p:nvPr>
        </p:nvSpPr>
        <p:spPr>
          <a:xfrm>
            <a:off x="377826" y="1422400"/>
            <a:ext cx="8423275" cy="4639733"/>
          </a:xfrm>
        </p:spPr>
        <p:txBody>
          <a:bodyPr vert="horz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Shape 13"/>
          <p:cNvSpPr txBox="1">
            <a:spLocks/>
          </p:cNvSpPr>
          <p:nvPr userDrawn="1"/>
        </p:nvSpPr>
        <p:spPr>
          <a:xfrm>
            <a:off x="8718022" y="6441999"/>
            <a:ext cx="425978" cy="261606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-1588" y="1231900"/>
            <a:ext cx="9145588" cy="0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1" name="Shape 2"/>
          <p:cNvSpPr>
            <a:spLocks noGrp="1"/>
          </p:cNvSpPr>
          <p:nvPr>
            <p:ph type="title"/>
          </p:nvPr>
        </p:nvSpPr>
        <p:spPr>
          <a:xfrm>
            <a:off x="407988" y="274639"/>
            <a:ext cx="8443912" cy="792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normAutofit/>
          </a:bodyPr>
          <a:lstStyle>
            <a:lvl1pPr>
              <a:defRPr sz="3200"/>
            </a:lvl1pPr>
          </a:lstStyle>
          <a:p>
            <a:r>
              <a:rPr dirty="0"/>
              <a:t>Title Text</a:t>
            </a:r>
          </a:p>
        </p:txBody>
      </p:sp>
      <p:pic>
        <p:nvPicPr>
          <p:cNvPr id="12" name="Picture 11" descr="CRSG_DCM-Horizontal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083" y="6448720"/>
            <a:ext cx="959990" cy="321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319495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Blue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5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0" r="12521"/>
          <a:stretch>
            <a:fillRect/>
          </a:stretch>
        </p:blipFill>
        <p:spPr bwMode="auto">
          <a:xfrm>
            <a:off x="-1588" y="0"/>
            <a:ext cx="9145588" cy="68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cxnSp>
        <p:nvCxnSpPr>
          <p:cNvPr id="3" name="Straight Connector 2"/>
          <p:cNvCxnSpPr/>
          <p:nvPr userDrawn="1"/>
        </p:nvCxnSpPr>
        <p:spPr>
          <a:xfrm>
            <a:off x="-1588" y="1231900"/>
            <a:ext cx="9145588" cy="0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2" name="Shape 2"/>
          <p:cNvSpPr>
            <a:spLocks noGrp="1"/>
          </p:cNvSpPr>
          <p:nvPr>
            <p:ph type="title"/>
          </p:nvPr>
        </p:nvSpPr>
        <p:spPr>
          <a:xfrm>
            <a:off x="407988" y="274639"/>
            <a:ext cx="8443912" cy="792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normAutofit/>
          </a:bodyPr>
          <a:lstStyle>
            <a:lvl1pPr>
              <a:defRPr sz="3200"/>
            </a:lvl1pPr>
          </a:lstStyle>
          <a:p>
            <a:r>
              <a:rPr dirty="0"/>
              <a:t>Title Text</a:t>
            </a:r>
          </a:p>
        </p:txBody>
      </p:sp>
      <p:sp>
        <p:nvSpPr>
          <p:cNvPr id="13" name="Shape 3"/>
          <p:cNvSpPr>
            <a:spLocks noGrp="1"/>
          </p:cNvSpPr>
          <p:nvPr>
            <p:ph idx="1"/>
          </p:nvPr>
        </p:nvSpPr>
        <p:spPr>
          <a:xfrm>
            <a:off x="407988" y="1333500"/>
            <a:ext cx="8443912" cy="4792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2402679088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Info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image1.jpeg" descr="Blue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" y="1202266"/>
            <a:ext cx="9144004" cy="5068625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image20.jpeg" descr="Image15.jpg"/>
          <p:cNvPicPr>
            <a:picLocks noChangeAspect="1"/>
          </p:cNvPicPr>
          <p:nvPr userDrawn="1"/>
        </p:nvPicPr>
        <p:blipFill rotWithShape="1">
          <a:blip r:embed="rId3">
            <a:extLst/>
          </a:blip>
          <a:srcRect l="9035" t="5914" r="1465"/>
          <a:stretch/>
        </p:blipFill>
        <p:spPr>
          <a:xfrm>
            <a:off x="-1" y="1202266"/>
            <a:ext cx="9144001" cy="5080001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Shape 13"/>
          <p:cNvSpPr txBox="1">
            <a:spLocks/>
          </p:cNvSpPr>
          <p:nvPr userDrawn="1"/>
        </p:nvSpPr>
        <p:spPr>
          <a:xfrm>
            <a:off x="8718022" y="6441999"/>
            <a:ext cx="425978" cy="261606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0"/>
          </p:nvPr>
        </p:nvSpPr>
        <p:spPr>
          <a:xfrm>
            <a:off x="377826" y="1422400"/>
            <a:ext cx="8423275" cy="4639733"/>
          </a:xfrm>
        </p:spPr>
        <p:txBody>
          <a:bodyPr vert="horz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hape 2"/>
          <p:cNvSpPr>
            <a:spLocks noGrp="1"/>
          </p:cNvSpPr>
          <p:nvPr>
            <p:ph type="title"/>
          </p:nvPr>
        </p:nvSpPr>
        <p:spPr>
          <a:xfrm>
            <a:off x="407988" y="274639"/>
            <a:ext cx="8443912" cy="792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normAutofit/>
          </a:bodyPr>
          <a:lstStyle>
            <a:lvl1pPr>
              <a:defRPr sz="3200"/>
            </a:lvl1pPr>
          </a:lstStyle>
          <a:p>
            <a:r>
              <a:rPr dirty="0"/>
              <a:t>Title Text</a:t>
            </a:r>
          </a:p>
        </p:txBody>
      </p:sp>
      <p:pic>
        <p:nvPicPr>
          <p:cNvPr id="9" name="Picture 8" descr="CRSG_DCM-Horizontal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083" y="6448720"/>
            <a:ext cx="959990" cy="321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043071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Only - No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5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0" r="12521"/>
          <a:stretch>
            <a:fillRect/>
          </a:stretch>
        </p:blipFill>
        <p:spPr bwMode="auto">
          <a:xfrm>
            <a:off x="-1588" y="0"/>
            <a:ext cx="9145588" cy="68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 userDrawn="1"/>
        </p:nvCxnSpPr>
        <p:spPr>
          <a:xfrm>
            <a:off x="-1588" y="1231900"/>
            <a:ext cx="9145588" cy="0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7" name="Shape 13"/>
          <p:cNvSpPr txBox="1">
            <a:spLocks/>
          </p:cNvSpPr>
          <p:nvPr userDrawn="1"/>
        </p:nvSpPr>
        <p:spPr>
          <a:xfrm>
            <a:off x="8718022" y="6441999"/>
            <a:ext cx="425978" cy="261606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CRSG_DCM-Horizontal-Whit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3309" y="6475741"/>
            <a:ext cx="1006055" cy="274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081929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Only - No Text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umulus-WhiteBKG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741"/>
          <a:stretch/>
        </p:blipFill>
        <p:spPr>
          <a:xfrm>
            <a:off x="1" y="5537200"/>
            <a:ext cx="9135879" cy="1320800"/>
          </a:xfrm>
          <a:prstGeom prst="rect">
            <a:avLst/>
          </a:prstGeom>
        </p:spPr>
      </p:pic>
      <p:cxnSp>
        <p:nvCxnSpPr>
          <p:cNvPr id="5" name="Straight Connector 4"/>
          <p:cNvCxnSpPr/>
          <p:nvPr userDrawn="1"/>
        </p:nvCxnSpPr>
        <p:spPr>
          <a:xfrm>
            <a:off x="-1588" y="1231900"/>
            <a:ext cx="9145588" cy="0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1" name="Shape 13"/>
          <p:cNvSpPr txBox="1">
            <a:spLocks/>
          </p:cNvSpPr>
          <p:nvPr userDrawn="1"/>
        </p:nvSpPr>
        <p:spPr>
          <a:xfrm>
            <a:off x="8718022" y="6441999"/>
            <a:ext cx="425978" cy="261606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 descr="CRSG_DCM-Horizontal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083" y="6448720"/>
            <a:ext cx="959990" cy="321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192776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lu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" y="0"/>
            <a:ext cx="9144000" cy="6858000"/>
          </a:xfrm>
          <a:prstGeom prst="rect">
            <a:avLst/>
          </a:prstGeom>
        </p:spPr>
      </p:pic>
      <p:pic>
        <p:nvPicPr>
          <p:cNvPr id="8" name="Picture 7" descr="Cumulus_Curve2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393" y="-2"/>
            <a:ext cx="6125608" cy="6858001"/>
          </a:xfrm>
          <a:prstGeom prst="rect">
            <a:avLst/>
          </a:prstGeom>
        </p:spPr>
      </p:pic>
      <p:sp>
        <p:nvSpPr>
          <p:cNvPr id="11" name="Shape 2"/>
          <p:cNvSpPr>
            <a:spLocks noGrp="1"/>
          </p:cNvSpPr>
          <p:nvPr>
            <p:ph type="title"/>
          </p:nvPr>
        </p:nvSpPr>
        <p:spPr>
          <a:xfrm>
            <a:off x="4762500" y="2715420"/>
            <a:ext cx="3708400" cy="792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noAutofit/>
          </a:bodyPr>
          <a:lstStyle>
            <a:lvl1pPr>
              <a:defRPr sz="5400"/>
            </a:lvl1pPr>
          </a:lstStyle>
          <a:p>
            <a:r>
              <a:rPr dirty="0"/>
              <a:t>Title Text</a:t>
            </a:r>
          </a:p>
        </p:txBody>
      </p:sp>
      <p:sp>
        <p:nvSpPr>
          <p:cNvPr id="9" name="Shape 13"/>
          <p:cNvSpPr txBox="1">
            <a:spLocks/>
          </p:cNvSpPr>
          <p:nvPr userDrawn="1"/>
        </p:nvSpPr>
        <p:spPr>
          <a:xfrm>
            <a:off x="0" y="6441999"/>
            <a:ext cx="425978" cy="261606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pPr algn="r"/>
            <a:fld id="{86CB4B4D-7CA3-9044-876B-883B54F8677D}" type="slidenum">
              <a:rPr lang="en-US" smtClean="0"/>
              <a:pPr algn="r"/>
              <a:t>‹#›</a:t>
            </a:fld>
            <a:endParaRPr lang="en-US" dirty="0"/>
          </a:p>
        </p:txBody>
      </p:sp>
      <p:pic>
        <p:nvPicPr>
          <p:cNvPr id="12" name="Picture 11" descr="CRSG_DCM-Horizontal-White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530" y="6425229"/>
            <a:ext cx="1006055" cy="274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243341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- Thank You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20.jpeg" descr="Image15.jpg"/>
          <p:cNvPicPr>
            <a:picLocks noChangeAspect="1"/>
          </p:cNvPicPr>
          <p:nvPr userDrawn="1"/>
        </p:nvPicPr>
        <p:blipFill rotWithShape="1">
          <a:blip r:embed="rId2">
            <a:extLst/>
          </a:blip>
          <a:srcRect l="9035" t="5914" r="1465"/>
          <a:stretch/>
        </p:blipFill>
        <p:spPr>
          <a:xfrm>
            <a:off x="-1" y="1206500"/>
            <a:ext cx="9144001" cy="508000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208405415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BLANK NO COPY OR ARTWO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1822414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553200" y="6356353"/>
            <a:ext cx="264733" cy="261606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>
            <a:lvl1pPr>
              <a:defRPr sz="1100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68" r:id="rId2"/>
    <p:sldLayoutId id="2147483670" r:id="rId3"/>
    <p:sldLayoutId id="2147483675" r:id="rId4"/>
    <p:sldLayoutId id="2147483673" r:id="rId5"/>
    <p:sldLayoutId id="2147483672" r:id="rId6"/>
    <p:sldLayoutId id="2147483674" r:id="rId7"/>
    <p:sldLayoutId id="2147483676" r:id="rId8"/>
    <p:sldLayoutId id="2147483671" r:id="rId9"/>
  </p:sldLayoutIdLst>
  <p:transition spd="med"/>
  <p:txStyles>
    <p:title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1pPr>
      <a:lvl2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2pPr>
      <a:lvl3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3pPr>
      <a:lvl4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4pPr>
      <a:lvl5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5pPr>
      <a:lvl6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6pPr>
      <a:lvl7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7pPr>
      <a:lvl8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8pPr>
      <a:lvl9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9pPr>
    </p:titleStyle>
    <p:bodyStyle>
      <a:lvl1pPr marL="0" marR="0" indent="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None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1pPr>
      <a:lvl2pPr marL="457200" marR="0" indent="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None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2pPr>
      <a:lvl3pPr marL="914400" marR="0" indent="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None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3pPr>
      <a:lvl4pPr marL="1371600" marR="0" indent="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None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4pPr>
      <a:lvl5pPr marL="1828800" marR="0" indent="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None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5pPr>
      <a:lvl6pPr marL="2491738" marR="0" indent="-205738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6pPr>
      <a:lvl7pPr marL="2948938" marR="0" indent="-205738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7pPr>
      <a:lvl8pPr marL="3406140" marR="0" indent="-205738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8pPr>
      <a:lvl9pPr marL="3863340" marR="0" indent="-20574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9pPr>
    </p:bodyStyle>
    <p:otherStyle>
      <a:lvl1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1pPr>
      <a:lvl2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2pPr>
      <a:lvl3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3pPr>
      <a:lvl4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4pPr>
      <a:lvl5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5pPr>
      <a:lvl6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6pPr>
      <a:lvl7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7pPr>
      <a:lvl8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8pPr>
      <a:lvl9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9" name="Google Shape;1159;p186"/>
          <p:cNvSpPr txBox="1">
            <a:spLocks noGrp="1"/>
          </p:cNvSpPr>
          <p:nvPr>
            <p:ph type="title" idx="4294967295"/>
          </p:nvPr>
        </p:nvSpPr>
        <p:spPr>
          <a:xfrm>
            <a:off x="1025769" y="747713"/>
            <a:ext cx="7092463" cy="4286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b" anchorCtr="0">
            <a:noAutofit/>
          </a:bodyPr>
          <a:lstStyle/>
          <a:p>
            <a:pPr algn="ctr"/>
            <a:r>
              <a:rPr lang="en-US" dirty="0"/>
              <a:t>Heavy AM/FM radio listeners are likely to spend more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2854620"/>
              </p:ext>
            </p:extLst>
          </p:nvPr>
        </p:nvGraphicFramePr>
        <p:xfrm>
          <a:off x="148342" y="1176334"/>
          <a:ext cx="4326904" cy="481415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85811">
                  <a:extLst>
                    <a:ext uri="{9D8B030D-6E8A-4147-A177-3AD203B41FA5}">
                      <a16:colId xmlns:a16="http://schemas.microsoft.com/office/drawing/2014/main" val="1372800634"/>
                    </a:ext>
                  </a:extLst>
                </a:gridCol>
                <a:gridCol w="747031">
                  <a:extLst>
                    <a:ext uri="{9D8B030D-6E8A-4147-A177-3AD203B41FA5}">
                      <a16:colId xmlns:a16="http://schemas.microsoft.com/office/drawing/2014/main" val="3598782676"/>
                    </a:ext>
                  </a:extLst>
                </a:gridCol>
                <a:gridCol w="747031">
                  <a:extLst>
                    <a:ext uri="{9D8B030D-6E8A-4147-A177-3AD203B41FA5}">
                      <a16:colId xmlns:a16="http://schemas.microsoft.com/office/drawing/2014/main" val="2585628756"/>
                    </a:ext>
                  </a:extLst>
                </a:gridCol>
                <a:gridCol w="747031">
                  <a:extLst>
                    <a:ext uri="{9D8B030D-6E8A-4147-A177-3AD203B41FA5}">
                      <a16:colId xmlns:a16="http://schemas.microsoft.com/office/drawing/2014/main" val="3088351382"/>
                    </a:ext>
                  </a:extLst>
                </a:gridCol>
              </a:tblGrid>
              <a:tr h="1231767">
                <a:tc>
                  <a:txBody>
                    <a:bodyPr/>
                    <a:lstStyle/>
                    <a:p>
                      <a:pPr marL="0" marR="0" lvl="0" indent="0" algn="ctr" defTabSz="457142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u="none" dirty="0">
                          <a:solidFill>
                            <a:schemeClr val="bg1"/>
                          </a:solidFill>
                        </a:rPr>
                        <a:t>Intend to spend more</a:t>
                      </a:r>
                      <a:br>
                        <a:rPr lang="en-US" sz="1200" b="1" u="none" dirty="0">
                          <a:solidFill>
                            <a:schemeClr val="bg1"/>
                          </a:solidFill>
                        </a:rPr>
                      </a:br>
                      <a:r>
                        <a:rPr lang="en-US" sz="1200" b="1" u="none" dirty="0">
                          <a:solidFill>
                            <a:schemeClr val="bg1"/>
                          </a:solidFill>
                        </a:rPr>
                        <a:t>money than they are now once restrictions are eased</a:t>
                      </a:r>
                      <a:br>
                        <a:rPr lang="en-US" sz="1200" b="1" u="none" dirty="0">
                          <a:solidFill>
                            <a:schemeClr val="bg1"/>
                          </a:solidFill>
                        </a:rPr>
                      </a:br>
                      <a:r>
                        <a:rPr lang="en-US" sz="1200" b="1" u="none" dirty="0" smtClean="0">
                          <a:solidFill>
                            <a:schemeClr val="bg1"/>
                          </a:solidFill>
                        </a:rPr>
                        <a:t>(within 2 </a:t>
                      </a:r>
                      <a:r>
                        <a:rPr lang="en-US" sz="1200" b="1" u="none" dirty="0">
                          <a:solidFill>
                            <a:schemeClr val="bg1"/>
                          </a:solidFill>
                        </a:rPr>
                        <a:t>months)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46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Total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46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Heavy TV viewers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DA5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46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Heavy AM/FM radio listeners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2DA5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DA5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DA5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46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0752488"/>
                  </a:ext>
                </a:extLst>
              </a:tr>
              <a:tr h="265296">
                <a:tc>
                  <a:txBody>
                    <a:bodyPr/>
                    <a:lstStyle/>
                    <a:p>
                      <a:pPr marL="112713" indent="0" algn="l" fontAlgn="b"/>
                      <a:r>
                        <a:rPr lang="en-US" sz="1200" u="none" strike="noStrike" dirty="0">
                          <a:effectLst/>
                        </a:rPr>
                        <a:t>Grocery/warehouse stores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57%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57%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DA5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solidFill>
                            <a:srgbClr val="2DA5D7"/>
                          </a:solidFill>
                          <a:effectLst/>
                        </a:rPr>
                        <a:t>65%</a:t>
                      </a:r>
                      <a:endParaRPr lang="en-US" sz="1200" b="1" i="0" u="none" strike="noStrike" dirty="0">
                        <a:solidFill>
                          <a:srgbClr val="2DA5D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2DA5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DA5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55621479"/>
                  </a:ext>
                </a:extLst>
              </a:tr>
              <a:tr h="265296">
                <a:tc>
                  <a:txBody>
                    <a:bodyPr/>
                    <a:lstStyle/>
                    <a:p>
                      <a:pPr marL="112713" indent="0" algn="l" fontAlgn="b"/>
                      <a:r>
                        <a:rPr lang="en-US" sz="1200" u="none" strike="noStrike" dirty="0">
                          <a:effectLst/>
                        </a:rPr>
                        <a:t>Gas station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57%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43%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DA5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solidFill>
                            <a:srgbClr val="2DA5D7"/>
                          </a:solidFill>
                          <a:effectLst/>
                        </a:rPr>
                        <a:t>53%</a:t>
                      </a:r>
                      <a:endParaRPr lang="en-US" sz="1200" b="1" i="0" u="none" strike="noStrike" dirty="0">
                        <a:solidFill>
                          <a:srgbClr val="2DA5D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2DA5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DA5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8854926"/>
                  </a:ext>
                </a:extLst>
              </a:tr>
              <a:tr h="504062">
                <a:tc>
                  <a:txBody>
                    <a:bodyPr/>
                    <a:lstStyle/>
                    <a:p>
                      <a:pPr marL="112713" indent="0" algn="l" fontAlgn="b"/>
                      <a:r>
                        <a:rPr lang="en-US" sz="1200" u="none" strike="noStrike" dirty="0">
                          <a:effectLst/>
                        </a:rPr>
                        <a:t>Takeout from restaurant or fast food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54%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52%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DA5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solidFill>
                            <a:srgbClr val="2DA5D7"/>
                          </a:solidFill>
                          <a:effectLst/>
                        </a:rPr>
                        <a:t>57%</a:t>
                      </a:r>
                      <a:endParaRPr lang="en-US" sz="1200" b="1" i="0" u="none" strike="noStrike" dirty="0">
                        <a:solidFill>
                          <a:srgbClr val="2DA5D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2DA5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DA5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5293872"/>
                  </a:ext>
                </a:extLst>
              </a:tr>
              <a:tr h="265296">
                <a:tc>
                  <a:txBody>
                    <a:bodyPr/>
                    <a:lstStyle/>
                    <a:p>
                      <a:pPr marL="112713" indent="0" algn="l" fontAlgn="b"/>
                      <a:r>
                        <a:rPr lang="en-US" sz="1200" u="none" strike="noStrike" dirty="0">
                          <a:effectLst/>
                        </a:rPr>
                        <a:t>Dining out at a restaurant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43%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39%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DA5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solidFill>
                            <a:srgbClr val="2DA5D7"/>
                          </a:solidFill>
                          <a:effectLst/>
                        </a:rPr>
                        <a:t>46%</a:t>
                      </a:r>
                      <a:endParaRPr lang="en-US" sz="1200" b="1" i="0" u="none" strike="noStrike" dirty="0">
                        <a:solidFill>
                          <a:srgbClr val="2DA5D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2DA5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DA5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0130592"/>
                  </a:ext>
                </a:extLst>
              </a:tr>
              <a:tr h="265296">
                <a:tc>
                  <a:txBody>
                    <a:bodyPr/>
                    <a:lstStyle/>
                    <a:p>
                      <a:pPr marL="112713" indent="0" algn="l" fontAlgn="b"/>
                      <a:r>
                        <a:rPr lang="en-US" sz="1200" u="none" strike="noStrike" dirty="0">
                          <a:effectLst/>
                        </a:rPr>
                        <a:t>Convenience stores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42%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39%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DA5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solidFill>
                            <a:srgbClr val="2DA5D7"/>
                          </a:solidFill>
                          <a:effectLst/>
                        </a:rPr>
                        <a:t>48%</a:t>
                      </a:r>
                      <a:endParaRPr lang="en-US" sz="1200" b="1" i="0" u="none" strike="noStrike" dirty="0">
                        <a:solidFill>
                          <a:srgbClr val="2DA5D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2DA5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DA5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5499727"/>
                  </a:ext>
                </a:extLst>
              </a:tr>
              <a:tr h="451898">
                <a:tc>
                  <a:txBody>
                    <a:bodyPr/>
                    <a:lstStyle/>
                    <a:p>
                      <a:pPr marL="112713" indent="0" algn="l" fontAlgn="b"/>
                      <a:r>
                        <a:rPr lang="en-US" sz="1200" u="none" strike="noStrike" dirty="0">
                          <a:effectLst/>
                        </a:rPr>
                        <a:t>Hardware/home improvement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27%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21%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DA5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solidFill>
                            <a:srgbClr val="2DA5D7"/>
                          </a:solidFill>
                          <a:effectLst/>
                        </a:rPr>
                        <a:t>35%</a:t>
                      </a:r>
                      <a:endParaRPr lang="en-US" sz="1200" b="1" i="0" u="none" strike="noStrike" dirty="0">
                        <a:solidFill>
                          <a:srgbClr val="2DA5D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2DA5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DA5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10980390"/>
                  </a:ext>
                </a:extLst>
              </a:tr>
              <a:tr h="265296">
                <a:tc>
                  <a:txBody>
                    <a:bodyPr/>
                    <a:lstStyle/>
                    <a:p>
                      <a:pPr marL="112713" indent="0" algn="l" fontAlgn="b"/>
                      <a:r>
                        <a:rPr lang="en-US" sz="1200" u="none" strike="noStrike" dirty="0">
                          <a:effectLst/>
                        </a:rPr>
                        <a:t>Lawn care/landscaping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23%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21%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DA5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solidFill>
                            <a:srgbClr val="2DA5D7"/>
                          </a:solidFill>
                          <a:effectLst/>
                        </a:rPr>
                        <a:t>28%</a:t>
                      </a:r>
                      <a:endParaRPr lang="en-US" sz="1200" b="1" i="0" u="none" strike="noStrike" dirty="0">
                        <a:solidFill>
                          <a:srgbClr val="2DA5D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2DA5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DA5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5424604"/>
                  </a:ext>
                </a:extLst>
              </a:tr>
              <a:tr h="265296">
                <a:tc>
                  <a:txBody>
                    <a:bodyPr/>
                    <a:lstStyle/>
                    <a:p>
                      <a:pPr marL="112713" indent="0" algn="l" fontAlgn="b"/>
                      <a:r>
                        <a:rPr lang="en-US" sz="1200" u="none" strike="noStrike" dirty="0">
                          <a:effectLst/>
                        </a:rPr>
                        <a:t>Liquor stores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22%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17%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DA5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solidFill>
                            <a:srgbClr val="2DA5D7"/>
                          </a:solidFill>
                          <a:effectLst/>
                        </a:rPr>
                        <a:t>29%</a:t>
                      </a:r>
                      <a:endParaRPr lang="en-US" sz="1200" b="1" i="0" u="none" strike="noStrike" dirty="0">
                        <a:solidFill>
                          <a:srgbClr val="2DA5D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2DA5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DA5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1711452"/>
                  </a:ext>
                </a:extLst>
              </a:tr>
              <a:tr h="265296">
                <a:tc>
                  <a:txBody>
                    <a:bodyPr/>
                    <a:lstStyle/>
                    <a:p>
                      <a:pPr marL="112713" indent="0" algn="l" fontAlgn="b"/>
                      <a:r>
                        <a:rPr lang="en-US" sz="1200" u="none" strike="noStrike" dirty="0">
                          <a:effectLst/>
                        </a:rPr>
                        <a:t>Laundry/dry cleaners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22%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22%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DA5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solidFill>
                            <a:srgbClr val="2DA5D7"/>
                          </a:solidFill>
                          <a:effectLst/>
                        </a:rPr>
                        <a:t>25%</a:t>
                      </a:r>
                      <a:endParaRPr lang="en-US" sz="1200" b="1" i="0" u="none" strike="noStrike" dirty="0">
                        <a:solidFill>
                          <a:srgbClr val="2DA5D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2DA5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DA5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9432149"/>
                  </a:ext>
                </a:extLst>
              </a:tr>
              <a:tr h="265296">
                <a:tc>
                  <a:txBody>
                    <a:bodyPr/>
                    <a:lstStyle/>
                    <a:p>
                      <a:pPr marL="112713" indent="0" algn="l" fontAlgn="b"/>
                      <a:r>
                        <a:rPr lang="en-US" sz="1200" u="none" strike="noStrike" dirty="0">
                          <a:effectLst/>
                        </a:rPr>
                        <a:t>Auto repair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21%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17%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DA5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solidFill>
                            <a:srgbClr val="2DA5D7"/>
                          </a:solidFill>
                          <a:effectLst/>
                        </a:rPr>
                        <a:t>25%</a:t>
                      </a:r>
                      <a:endParaRPr lang="en-US" sz="1200" b="1" i="0" u="none" strike="noStrike" dirty="0">
                        <a:solidFill>
                          <a:srgbClr val="2DA5D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2DA5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DA5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4788410"/>
                  </a:ext>
                </a:extLst>
              </a:tr>
              <a:tr h="504062">
                <a:tc>
                  <a:txBody>
                    <a:bodyPr/>
                    <a:lstStyle/>
                    <a:p>
                      <a:pPr marL="112713" indent="0" algn="l" fontAlgn="b"/>
                      <a:r>
                        <a:rPr lang="en-US" sz="1200" u="none" strike="noStrike" dirty="0">
                          <a:effectLst/>
                        </a:rPr>
                        <a:t>Financial services</a:t>
                      </a:r>
                      <a:r>
                        <a:rPr lang="en-US" sz="1200" u="none" strike="noStrike" baseline="0" dirty="0">
                          <a:effectLst/>
                        </a:rPr>
                        <a:t> </a:t>
                      </a:r>
                      <a:r>
                        <a:rPr lang="en-US" sz="1200" u="none" strike="noStrike" dirty="0">
                          <a:effectLst/>
                        </a:rPr>
                        <a:t>(bank/investments)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21%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16%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DA5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solidFill>
                            <a:srgbClr val="2DA5D7"/>
                          </a:solidFill>
                          <a:effectLst/>
                        </a:rPr>
                        <a:t>23%</a:t>
                      </a:r>
                      <a:endParaRPr lang="en-US" sz="1200" b="1" i="0" u="none" strike="noStrike" dirty="0">
                        <a:solidFill>
                          <a:srgbClr val="2DA5D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2DA5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DA5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DA5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7160434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4468495"/>
              </p:ext>
            </p:extLst>
          </p:nvPr>
        </p:nvGraphicFramePr>
        <p:xfrm>
          <a:off x="4663519" y="1176347"/>
          <a:ext cx="4334256" cy="482105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84832">
                  <a:extLst>
                    <a:ext uri="{9D8B030D-6E8A-4147-A177-3AD203B41FA5}">
                      <a16:colId xmlns:a16="http://schemas.microsoft.com/office/drawing/2014/main" val="3822430954"/>
                    </a:ext>
                  </a:extLst>
                </a:gridCol>
                <a:gridCol w="749808">
                  <a:extLst>
                    <a:ext uri="{9D8B030D-6E8A-4147-A177-3AD203B41FA5}">
                      <a16:colId xmlns:a16="http://schemas.microsoft.com/office/drawing/2014/main" val="3047230230"/>
                    </a:ext>
                  </a:extLst>
                </a:gridCol>
                <a:gridCol w="749808">
                  <a:extLst>
                    <a:ext uri="{9D8B030D-6E8A-4147-A177-3AD203B41FA5}">
                      <a16:colId xmlns:a16="http://schemas.microsoft.com/office/drawing/2014/main" val="345877915"/>
                    </a:ext>
                  </a:extLst>
                </a:gridCol>
                <a:gridCol w="749808">
                  <a:extLst>
                    <a:ext uri="{9D8B030D-6E8A-4147-A177-3AD203B41FA5}">
                      <a16:colId xmlns:a16="http://schemas.microsoft.com/office/drawing/2014/main" val="4200655481"/>
                    </a:ext>
                  </a:extLst>
                </a:gridCol>
              </a:tblGrid>
              <a:tr h="1223615">
                <a:tc>
                  <a:txBody>
                    <a:bodyPr/>
                    <a:lstStyle/>
                    <a:p>
                      <a:pPr marL="0" marR="0" lvl="0" indent="0" algn="ctr" defTabSz="457142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u="none" dirty="0">
                          <a:solidFill>
                            <a:schemeClr val="bg1"/>
                          </a:solidFill>
                        </a:rPr>
                        <a:t>Intend to spend more</a:t>
                      </a:r>
                    </a:p>
                    <a:p>
                      <a:pPr marL="0" marR="0" lvl="0" indent="0" algn="ctr" defTabSz="457142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u="none" dirty="0">
                          <a:solidFill>
                            <a:schemeClr val="bg1"/>
                          </a:solidFill>
                        </a:rPr>
                        <a:t>money than they are now once restrictions are eased</a:t>
                      </a:r>
                    </a:p>
                    <a:p>
                      <a:pPr marL="0" marR="0" lvl="0" indent="0" algn="ctr" defTabSz="457142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u="none" dirty="0" smtClean="0">
                          <a:solidFill>
                            <a:schemeClr val="bg1"/>
                          </a:solidFill>
                        </a:rPr>
                        <a:t>(within 2 </a:t>
                      </a:r>
                      <a:r>
                        <a:rPr lang="en-US" sz="1200" b="1" u="none" dirty="0">
                          <a:solidFill>
                            <a:schemeClr val="bg1"/>
                          </a:solidFill>
                        </a:rPr>
                        <a:t>months)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46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Total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46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Heavy TV viewers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DA5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46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Heavy </a:t>
                      </a:r>
                      <a:r>
                        <a:rPr lang="en-US" sz="12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AM/FM</a:t>
                      </a:r>
                      <a:r>
                        <a:rPr lang="en-US" sz="1200" b="1" u="none" strike="noStrike" baseline="0" dirty="0" smtClean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200" b="1" u="none" strike="noStrike" baseline="0" dirty="0">
                          <a:solidFill>
                            <a:schemeClr val="bg1"/>
                          </a:solidFill>
                          <a:effectLst/>
                        </a:rPr>
                        <a:t>radio listeners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2DA5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DA5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DA5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46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3841031"/>
                  </a:ext>
                </a:extLst>
              </a:tr>
              <a:tr h="277420">
                <a:tc>
                  <a:txBody>
                    <a:bodyPr/>
                    <a:lstStyle/>
                    <a:p>
                      <a:pPr marL="112713" indent="0" algn="l" fontAlgn="b"/>
                      <a:r>
                        <a:rPr lang="en-US" sz="1200" u="none" strike="noStrike" dirty="0">
                          <a:effectLst/>
                        </a:rPr>
                        <a:t>Auto parts store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19%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19%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DA5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142" rtl="0" eaLnBrk="1" fontAlgn="b" latinLnBrk="0" hangingPunct="1"/>
                      <a:r>
                        <a:rPr lang="en-US" sz="1200" b="1" u="none" strike="noStrike" kern="1200" dirty="0">
                          <a:solidFill>
                            <a:srgbClr val="2DA5D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27%</a:t>
                      </a: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2DA5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DA5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0330828"/>
                  </a:ext>
                </a:extLst>
              </a:tr>
              <a:tr h="449859">
                <a:tc>
                  <a:txBody>
                    <a:bodyPr/>
                    <a:lstStyle/>
                    <a:p>
                      <a:pPr marL="112713" indent="0" algn="l" fontAlgn="b"/>
                      <a:r>
                        <a:rPr lang="en-US" sz="1200" u="none" strike="noStrike" dirty="0">
                          <a:effectLst/>
                        </a:rPr>
                        <a:t>Remodeling/home improvements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18%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16%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DA5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142" rtl="0" eaLnBrk="1" fontAlgn="b" latinLnBrk="0" hangingPunct="1"/>
                      <a:r>
                        <a:rPr lang="en-US" sz="1200" b="1" u="none" strike="noStrike" kern="1200" dirty="0">
                          <a:solidFill>
                            <a:srgbClr val="2DA5D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28%</a:t>
                      </a: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2DA5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DA5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9403302"/>
                  </a:ext>
                </a:extLst>
              </a:tr>
              <a:tr h="277420">
                <a:tc>
                  <a:txBody>
                    <a:bodyPr/>
                    <a:lstStyle/>
                    <a:p>
                      <a:pPr marL="112713" indent="0" algn="l" fontAlgn="b"/>
                      <a:r>
                        <a:rPr lang="en-US" sz="1200" u="none" strike="noStrike" dirty="0">
                          <a:effectLst/>
                        </a:rPr>
                        <a:t>Insurance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17%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11%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DA5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142" rtl="0" eaLnBrk="1" fontAlgn="b" latinLnBrk="0" hangingPunct="1"/>
                      <a:r>
                        <a:rPr lang="en-US" sz="1200" b="1" u="none" strike="noStrike" kern="1200" dirty="0">
                          <a:solidFill>
                            <a:srgbClr val="2DA5D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21%</a:t>
                      </a: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2DA5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DA5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66569391"/>
                  </a:ext>
                </a:extLst>
              </a:tr>
              <a:tr h="277420">
                <a:tc>
                  <a:txBody>
                    <a:bodyPr/>
                    <a:lstStyle/>
                    <a:p>
                      <a:pPr marL="112713" indent="0" algn="l" fontAlgn="b"/>
                      <a:r>
                        <a:rPr lang="en-US" sz="1200" u="none" strike="noStrike" dirty="0">
                          <a:effectLst/>
                        </a:rPr>
                        <a:t>Cleaning service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14%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12%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DA5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142" rtl="0" eaLnBrk="1" fontAlgn="b" latinLnBrk="0" hangingPunct="1"/>
                      <a:r>
                        <a:rPr lang="en-US" sz="1200" b="1" u="none" strike="noStrike" kern="1200" dirty="0">
                          <a:solidFill>
                            <a:srgbClr val="2DA5D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22%</a:t>
                      </a: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2DA5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DA5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0286221"/>
                  </a:ext>
                </a:extLst>
              </a:tr>
              <a:tr h="277420">
                <a:tc>
                  <a:txBody>
                    <a:bodyPr/>
                    <a:lstStyle/>
                    <a:p>
                      <a:pPr marL="112713" indent="0" algn="l" fontAlgn="b"/>
                      <a:r>
                        <a:rPr lang="en-US" sz="1200" u="none" strike="noStrike" dirty="0">
                          <a:effectLst/>
                        </a:rPr>
                        <a:t>Furniture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12%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8%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DA5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142" rtl="0" eaLnBrk="1" fontAlgn="b" latinLnBrk="0" hangingPunct="1"/>
                      <a:r>
                        <a:rPr lang="en-US" sz="1200" b="1" u="none" strike="noStrike" kern="1200" dirty="0">
                          <a:solidFill>
                            <a:srgbClr val="2DA5D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18%</a:t>
                      </a: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2DA5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DA5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0666613"/>
                  </a:ext>
                </a:extLst>
              </a:tr>
              <a:tr h="366473">
                <a:tc>
                  <a:txBody>
                    <a:bodyPr/>
                    <a:lstStyle/>
                    <a:p>
                      <a:pPr marL="112713" indent="0" algn="l" fontAlgn="b"/>
                      <a:r>
                        <a:rPr lang="en-US" sz="1200" u="none" strike="noStrike" dirty="0">
                          <a:effectLst/>
                        </a:rPr>
                        <a:t>Accounting/CPA/tax prep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12%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11%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DA5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142" rtl="0" eaLnBrk="1" fontAlgn="b" latinLnBrk="0" hangingPunct="1"/>
                      <a:r>
                        <a:rPr lang="en-US" sz="1200" b="1" u="none" strike="noStrike" kern="1200" dirty="0">
                          <a:solidFill>
                            <a:srgbClr val="2DA5D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14%</a:t>
                      </a: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2DA5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DA5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8373927"/>
                  </a:ext>
                </a:extLst>
              </a:tr>
              <a:tr h="277420">
                <a:tc>
                  <a:txBody>
                    <a:bodyPr/>
                    <a:lstStyle/>
                    <a:p>
                      <a:pPr marL="112713" indent="0" algn="l" fontAlgn="b"/>
                      <a:r>
                        <a:rPr lang="en-US" sz="1200" u="none" strike="noStrike" dirty="0">
                          <a:effectLst/>
                        </a:rPr>
                        <a:t>Hotel reservations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12%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6%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DA5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142" rtl="0" eaLnBrk="1" fontAlgn="b" latinLnBrk="0" hangingPunct="1"/>
                      <a:r>
                        <a:rPr lang="en-US" sz="1200" b="1" u="none" strike="noStrike" kern="1200" dirty="0">
                          <a:solidFill>
                            <a:srgbClr val="2DA5D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11%</a:t>
                      </a: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2DA5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DA5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7534113"/>
                  </a:ext>
                </a:extLst>
              </a:tr>
              <a:tr h="277420">
                <a:tc>
                  <a:txBody>
                    <a:bodyPr/>
                    <a:lstStyle/>
                    <a:p>
                      <a:pPr marL="112713" indent="0" algn="l" fontAlgn="b"/>
                      <a:r>
                        <a:rPr lang="en-US" sz="1200" u="none" strike="noStrike" dirty="0">
                          <a:effectLst/>
                        </a:rPr>
                        <a:t>Electrical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11%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6%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DA5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142" rtl="0" eaLnBrk="1" fontAlgn="b" latinLnBrk="0" hangingPunct="1"/>
                      <a:r>
                        <a:rPr lang="en-US" sz="1200" b="1" u="none" strike="noStrike" kern="1200" dirty="0">
                          <a:solidFill>
                            <a:srgbClr val="2DA5D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15%</a:t>
                      </a: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2DA5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DA5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768840"/>
                  </a:ext>
                </a:extLst>
              </a:tr>
              <a:tr h="277420">
                <a:tc>
                  <a:txBody>
                    <a:bodyPr/>
                    <a:lstStyle/>
                    <a:p>
                      <a:pPr marL="112713" indent="0" algn="l" fontAlgn="b"/>
                      <a:r>
                        <a:rPr lang="en-US" sz="1200" u="none" strike="noStrike" dirty="0">
                          <a:effectLst/>
                        </a:rPr>
                        <a:t>Plumbing/HVAC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10%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9%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DA5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142" rtl="0" eaLnBrk="1" fontAlgn="b" latinLnBrk="0" hangingPunct="1"/>
                      <a:r>
                        <a:rPr lang="en-US" sz="1200" b="1" u="none" strike="noStrike" kern="1200" dirty="0">
                          <a:solidFill>
                            <a:srgbClr val="2DA5D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11%</a:t>
                      </a: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2DA5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DA5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2589222"/>
                  </a:ext>
                </a:extLst>
              </a:tr>
              <a:tr h="277420">
                <a:tc>
                  <a:txBody>
                    <a:bodyPr/>
                    <a:lstStyle/>
                    <a:p>
                      <a:pPr marL="112713" indent="0" algn="l" fontAlgn="b"/>
                      <a:r>
                        <a:rPr lang="en-US" sz="1200" u="none" strike="noStrike" dirty="0">
                          <a:effectLst/>
                        </a:rPr>
                        <a:t>Legal services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9%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7%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DA5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142" rtl="0" eaLnBrk="1" fontAlgn="b" latinLnBrk="0" hangingPunct="1"/>
                      <a:r>
                        <a:rPr lang="en-US" sz="1200" b="1" u="none" strike="noStrike" kern="1200" dirty="0">
                          <a:solidFill>
                            <a:srgbClr val="2DA5D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10%</a:t>
                      </a: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2DA5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DA5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88485640"/>
                  </a:ext>
                </a:extLst>
              </a:tr>
              <a:tr h="277420">
                <a:tc>
                  <a:txBody>
                    <a:bodyPr/>
                    <a:lstStyle/>
                    <a:p>
                      <a:pPr marL="112713" indent="0" algn="l" fontAlgn="b"/>
                      <a:r>
                        <a:rPr lang="en-US" sz="1200" u="none" strike="noStrike" dirty="0">
                          <a:effectLst/>
                        </a:rPr>
                        <a:t>Air travel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8%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4%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DA5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142" rtl="0" eaLnBrk="1" fontAlgn="b" latinLnBrk="0" hangingPunct="1"/>
                      <a:r>
                        <a:rPr lang="en-US" sz="1200" b="1" u="none" strike="noStrike" kern="1200" dirty="0">
                          <a:solidFill>
                            <a:srgbClr val="2DA5D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12%</a:t>
                      </a: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2DA5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DA5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6630000"/>
                  </a:ext>
                </a:extLst>
              </a:tr>
              <a:tr h="277420">
                <a:tc>
                  <a:txBody>
                    <a:bodyPr/>
                    <a:lstStyle/>
                    <a:p>
                      <a:pPr marL="112713" indent="0" algn="l" fontAlgn="b"/>
                      <a:r>
                        <a:rPr lang="en-US" sz="1200" u="none" strike="noStrike" dirty="0">
                          <a:effectLst/>
                        </a:rPr>
                        <a:t>Car rental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7%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4%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DA5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142" rtl="0" eaLnBrk="1" fontAlgn="b" latinLnBrk="0" hangingPunct="1"/>
                      <a:r>
                        <a:rPr lang="en-US" sz="1200" b="1" u="none" strike="noStrike" kern="1200" dirty="0">
                          <a:solidFill>
                            <a:srgbClr val="2DA5D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11%</a:t>
                      </a: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2DA5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DA5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DA5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9067308"/>
                  </a:ext>
                </a:extLst>
              </a:tr>
            </a:tbl>
          </a:graphicData>
        </a:graphic>
      </p:graphicFrame>
      <p:sp>
        <p:nvSpPr>
          <p:cNvPr id="6" name="Shape 160">
            <a:extLst>
              <a:ext uri="{FF2B5EF4-FFF2-40B4-BE49-F238E27FC236}">
                <a16:creationId xmlns:a16="http://schemas.microsoft.com/office/drawing/2014/main" id="{4F048904-588A-0642-BD41-9EBE7461E7B2}"/>
              </a:ext>
            </a:extLst>
          </p:cNvPr>
          <p:cNvSpPr/>
          <p:nvPr/>
        </p:nvSpPr>
        <p:spPr>
          <a:xfrm>
            <a:off x="104160" y="6368677"/>
            <a:ext cx="5651872" cy="4616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60957" tIns="60957" rIns="60957" bIns="60957">
            <a:spAutoFit/>
          </a:bodyPr>
          <a:lstStyle/>
          <a:p>
            <a:pPr defTabSz="457189"/>
            <a:r>
              <a:rPr lang="en-US" sz="1100" dirty="0">
                <a:ea typeface="Century Gothic"/>
                <a:cs typeface="Century Gothic"/>
                <a:sym typeface="Century Gothic"/>
              </a:rPr>
              <a:t>Source: Custom Nielsen study conducted April 30-May 2 via an online survey, based on a weighted sample of 1000 persons 18+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187562" y="6126052"/>
            <a:ext cx="1863129" cy="646327"/>
          </a:xfrm>
          <a:prstGeom prst="rect">
            <a:avLst/>
          </a:prstGeom>
          <a:noFill/>
          <a:ln w="28575" cap="flat">
            <a:solidFill>
              <a:srgbClr val="FF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rgbClr val="FF0000"/>
                </a:solidFill>
              </a:rPr>
              <a:t>INSERT STATION LOGO HERE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14985633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9" name="Google Shape;1159;p186"/>
          <p:cNvSpPr txBox="1">
            <a:spLocks noGrp="1"/>
          </p:cNvSpPr>
          <p:nvPr>
            <p:ph type="title" idx="4294967295"/>
          </p:nvPr>
        </p:nvSpPr>
        <p:spPr>
          <a:xfrm>
            <a:off x="0" y="872810"/>
            <a:ext cx="9144000" cy="29506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b" anchorCtr="0">
            <a:noAutofit/>
          </a:bodyPr>
          <a:lstStyle/>
          <a:p>
            <a:pPr algn="ctr"/>
            <a:r>
              <a:rPr lang="en-US" sz="2800" dirty="0"/>
              <a:t>Heavy AM/FM radio listeners are more likely to make a major auto </a:t>
            </a:r>
            <a:r>
              <a:rPr lang="en-US" sz="2800" dirty="0" smtClean="0"/>
              <a:t>purchase </a:t>
            </a:r>
            <a:r>
              <a:rPr lang="en-US" sz="2800" dirty="0"/>
              <a:t>in the next 12 months</a:t>
            </a:r>
            <a:endParaRPr sz="2800" dirty="0"/>
          </a:p>
        </p:txBody>
      </p:sp>
      <p:sp>
        <p:nvSpPr>
          <p:cNvPr id="2" name="Rectangle 1"/>
          <p:cNvSpPr/>
          <p:nvPr/>
        </p:nvSpPr>
        <p:spPr>
          <a:xfrm>
            <a:off x="0" y="1376554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 hangingPunct="1">
              <a:defRPr/>
            </a:pPr>
            <a:r>
              <a:rPr lang="en-US" sz="1500" b="1" kern="1200" dirty="0" smtClean="0">
                <a:solidFill>
                  <a:schemeClr val="tx1"/>
                </a:solidFill>
                <a:latin typeface="Century Gothic"/>
                <a:ea typeface="+mn-ea"/>
                <a:cs typeface="+mn-cs"/>
              </a:rPr>
              <a:t>Q: How </a:t>
            </a:r>
            <a:r>
              <a:rPr lang="en-US" sz="1500" b="1" kern="1200" dirty="0">
                <a:solidFill>
                  <a:schemeClr val="tx1"/>
                </a:solidFill>
                <a:latin typeface="Century Gothic"/>
                <a:ea typeface="+mn-ea"/>
                <a:cs typeface="+mn-cs"/>
              </a:rPr>
              <a:t>soon after the restrictions are eased would you make that postponed major purchase</a:t>
            </a:r>
            <a:r>
              <a:rPr lang="en-US" sz="1500" b="1" kern="1200" dirty="0" smtClean="0">
                <a:solidFill>
                  <a:schemeClr val="tx1"/>
                </a:solidFill>
                <a:latin typeface="Century Gothic"/>
                <a:ea typeface="+mn-ea"/>
                <a:cs typeface="+mn-cs"/>
              </a:rPr>
              <a:t>?</a:t>
            </a:r>
          </a:p>
          <a:p>
            <a:pPr algn="ctr" defTabSz="685800" hangingPunct="1">
              <a:defRPr/>
            </a:pPr>
            <a:r>
              <a:rPr lang="en-US" sz="1500" b="1" kern="1200" dirty="0">
                <a:solidFill>
                  <a:schemeClr val="tx1"/>
                </a:solidFill>
              </a:rPr>
              <a:t>(Base = postponed major purchase)</a:t>
            </a:r>
          </a:p>
          <a:p>
            <a:pPr algn="ctr" defTabSz="685800" hangingPunct="1">
              <a:defRPr/>
            </a:pPr>
            <a:endParaRPr lang="en-US" sz="1500" b="1" kern="1200" dirty="0" smtClean="0">
              <a:solidFill>
                <a:schemeClr val="tx1"/>
              </a:solidFill>
              <a:latin typeface="Century Gothic"/>
              <a:ea typeface="+mn-ea"/>
              <a:cs typeface="+mn-cs"/>
            </a:endParaRPr>
          </a:p>
          <a:p>
            <a:pPr algn="ctr" defTabSz="685800" hangingPunct="1">
              <a:defRPr/>
            </a:pPr>
            <a:r>
              <a:rPr lang="en-US" sz="1500" b="1" dirty="0" smtClean="0">
                <a:solidFill>
                  <a:schemeClr val="tx1"/>
                </a:solidFill>
              </a:rPr>
              <a:t>% </a:t>
            </a:r>
            <a:r>
              <a:rPr lang="en-US" sz="1500" b="1" dirty="0">
                <a:solidFill>
                  <a:schemeClr val="tx1"/>
                </a:solidFill>
              </a:rPr>
              <a:t>who intend to purchase or lease a new/used vehicle in the next 12 </a:t>
            </a:r>
            <a:r>
              <a:rPr lang="en-US" sz="1500" b="1" dirty="0" smtClean="0">
                <a:solidFill>
                  <a:schemeClr val="tx1"/>
                </a:solidFill>
              </a:rPr>
              <a:t>months</a:t>
            </a:r>
          </a:p>
        </p:txBody>
      </p:sp>
      <p:sp>
        <p:nvSpPr>
          <p:cNvPr id="11" name="Shape 160">
            <a:extLst>
              <a:ext uri="{FF2B5EF4-FFF2-40B4-BE49-F238E27FC236}">
                <a16:creationId xmlns:a16="http://schemas.microsoft.com/office/drawing/2014/main" id="{4F048904-588A-0642-BD41-9EBE7461E7B2}"/>
              </a:ext>
            </a:extLst>
          </p:cNvPr>
          <p:cNvSpPr/>
          <p:nvPr/>
        </p:nvSpPr>
        <p:spPr>
          <a:xfrm>
            <a:off x="104160" y="6368677"/>
            <a:ext cx="5651872" cy="4616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60957" tIns="60957" rIns="60957" bIns="60957">
            <a:spAutoFit/>
          </a:bodyPr>
          <a:lstStyle/>
          <a:p>
            <a:pPr defTabSz="457189"/>
            <a:r>
              <a:rPr lang="en-US" sz="1100" dirty="0">
                <a:ea typeface="Century Gothic"/>
                <a:cs typeface="Century Gothic"/>
                <a:sym typeface="Century Gothic"/>
              </a:rPr>
              <a:t>Source: Custom Nielsen study conducted April 30-May 2 via an online survey, based on a weighted sample of 1000 persons 18+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187562" y="6126052"/>
            <a:ext cx="1863129" cy="646327"/>
          </a:xfrm>
          <a:prstGeom prst="rect">
            <a:avLst/>
          </a:prstGeom>
          <a:noFill/>
          <a:ln w="28575" cap="flat">
            <a:solidFill>
              <a:srgbClr val="FF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rgbClr val="FF0000"/>
                </a:solidFill>
              </a:rPr>
              <a:t>INSERT STATION LOGO HERE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sym typeface="Helvetica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596" y="2360684"/>
            <a:ext cx="8766808" cy="3554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99743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1">
      <a:dk1>
        <a:srgbClr val="000000"/>
      </a:dk1>
      <a:lt1>
        <a:srgbClr val="FFFFFF"/>
      </a:lt1>
      <a:dk2>
        <a:srgbClr val="000000"/>
      </a:dk2>
      <a:lt2>
        <a:srgbClr val="004C93"/>
      </a:lt2>
      <a:accent1>
        <a:srgbClr val="01588E"/>
      </a:accent1>
      <a:accent2>
        <a:srgbClr val="0773B1"/>
      </a:accent2>
      <a:accent3>
        <a:srgbClr val="2DA5D7"/>
      </a:accent3>
      <a:accent4>
        <a:srgbClr val="FFFFFF"/>
      </a:accent4>
      <a:accent5>
        <a:srgbClr val="FFFFFF"/>
      </a:accent5>
      <a:accent6>
        <a:srgbClr val="808080"/>
      </a:accent6>
      <a:hlink>
        <a:srgbClr val="0000FF"/>
      </a:hlink>
      <a:folHlink>
        <a:srgbClr val="D000FF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1C61A0"/>
      </a:accent1>
      <a:accent2>
        <a:srgbClr val="092851"/>
      </a:accent2>
      <a:accent3>
        <a:srgbClr val="0D3C7C"/>
      </a:accent3>
      <a:accent4>
        <a:srgbClr val="4E88CC"/>
      </a:accent4>
      <a:accent5>
        <a:srgbClr val="666666"/>
      </a:accent5>
      <a:accent6>
        <a:srgbClr val="B3B3B3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Grid.thmx</Template>
  <TotalTime>14381</TotalTime>
  <Words>351</Words>
  <Application>Microsoft Office PowerPoint</Application>
  <PresentationFormat>On-screen Show (4:3)</PresentationFormat>
  <Paragraphs>112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Century Gothic</vt:lpstr>
      <vt:lpstr>Helvetica</vt:lpstr>
      <vt:lpstr>Office Theme</vt:lpstr>
      <vt:lpstr>Heavy AM/FM radio listeners are likely to spend more</vt:lpstr>
      <vt:lpstr>Heavy AM/FM radio listeners are more likely to make a major auto purchase in the next 12 months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Shoshana Shapiro</dc:creator>
  <cp:lastModifiedBy>SVetrano</cp:lastModifiedBy>
  <cp:revision>668</cp:revision>
  <cp:lastPrinted>2018-05-08T16:45:16Z</cp:lastPrinted>
  <dcterms:modified xsi:type="dcterms:W3CDTF">2020-05-14T14:30:39Z</dcterms:modified>
</cp:coreProperties>
</file>